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10287000" cx="18288000"/>
  <p:notesSz cx="6858000" cy="9144000"/>
  <p:embeddedFontLst>
    <p:embeddedFont>
      <p:font typeface="Poppins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7" roundtripDataSignature="AMtx7mi+F1yHzTwZhiI6HQCzpLgkvA6s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oppins-bold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6" name="Google Shape;246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7" name="Google Shape;247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platform has its own: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Programming languages (e.g., Java/Kotlin for Android, Swift for iOS)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stores (Google Play, Apple App Store)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guidelines and rules for app submission</a:t>
            </a:r>
            <a:endParaRPr/>
          </a:p>
        </p:txBody>
      </p:sp>
      <p:sp>
        <p:nvSpPr>
          <p:cNvPr id="249" name="Google Shape;249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0" name="Google Shape;250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5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://www.bdo.com.ph" TargetMode="External"/><Relationship Id="rId10" Type="http://schemas.openxmlformats.org/officeDocument/2006/relationships/image" Target="../media/image17.jpg"/><Relationship Id="rId9" Type="http://schemas.openxmlformats.org/officeDocument/2006/relationships/image" Target="../media/image11.jpg"/><Relationship Id="rId5" Type="http://schemas.openxmlformats.org/officeDocument/2006/relationships/hyperlink" Target="http://www.shopee.ph" TargetMode="External"/><Relationship Id="rId6" Type="http://schemas.openxmlformats.org/officeDocument/2006/relationships/hyperlink" Target="http://www.instagram.com" TargetMode="External"/><Relationship Id="rId7" Type="http://schemas.openxmlformats.org/officeDocument/2006/relationships/image" Target="../media/image24.jpg"/><Relationship Id="rId8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4.jpg"/><Relationship Id="rId5" Type="http://schemas.openxmlformats.org/officeDocument/2006/relationships/image" Target="../media/image29.jpg"/><Relationship Id="rId6" Type="http://schemas.openxmlformats.org/officeDocument/2006/relationships/image" Target="../media/image11.jpg"/><Relationship Id="rId7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51.jpg"/><Relationship Id="rId6" Type="http://schemas.openxmlformats.org/officeDocument/2006/relationships/image" Target="../media/image20.png"/><Relationship Id="rId7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1.jpg"/><Relationship Id="rId6" Type="http://schemas.openxmlformats.org/officeDocument/2006/relationships/image" Target="../media/image20.png"/><Relationship Id="rId7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2.jpg"/><Relationship Id="rId6" Type="http://schemas.openxmlformats.org/officeDocument/2006/relationships/image" Target="../media/image20.png"/><Relationship Id="rId7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5" Type="http://schemas.openxmlformats.org/officeDocument/2006/relationships/image" Target="../media/image44.jpg"/><Relationship Id="rId6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56.jpg"/><Relationship Id="rId6" Type="http://schemas.openxmlformats.org/officeDocument/2006/relationships/image" Target="../media/image5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56.jpg"/><Relationship Id="rId6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56.jpg"/><Relationship Id="rId6" Type="http://schemas.openxmlformats.org/officeDocument/2006/relationships/image" Target="../media/image5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5.png"/><Relationship Id="rId8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67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72.png"/><Relationship Id="rId8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73.png"/><Relationship Id="rId6" Type="http://schemas.openxmlformats.org/officeDocument/2006/relationships/image" Target="../media/image65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10" Type="http://schemas.openxmlformats.org/officeDocument/2006/relationships/image" Target="../media/image68.png"/><Relationship Id="rId9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Relationship Id="rId8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7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6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6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://www.facebook.com" TargetMode="External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854641" y="7934459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4821264" y="6982875"/>
            <a:ext cx="16036059" cy="16036059"/>
          </a:xfrm>
          <a:custGeom>
            <a:rect b="b" l="l" r="r" t="t"/>
            <a:pathLst>
              <a:path extrusionOk="0" h="16036059" w="16036059">
                <a:moveTo>
                  <a:pt x="0" y="0"/>
                </a:moveTo>
                <a:lnTo>
                  <a:pt x="16036059" y="0"/>
                </a:lnTo>
                <a:lnTo>
                  <a:pt x="16036059" y="16036059"/>
                </a:lnTo>
                <a:lnTo>
                  <a:pt x="0" y="16036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399799" y="6982875"/>
            <a:ext cx="16036059" cy="16036059"/>
          </a:xfrm>
          <a:custGeom>
            <a:rect b="b" l="l" r="r" t="t"/>
            <a:pathLst>
              <a:path extrusionOk="0" h="16036059" w="16036059">
                <a:moveTo>
                  <a:pt x="0" y="0"/>
                </a:moveTo>
                <a:lnTo>
                  <a:pt x="16036059" y="0"/>
                </a:lnTo>
                <a:lnTo>
                  <a:pt x="16036059" y="16036059"/>
                </a:lnTo>
                <a:lnTo>
                  <a:pt x="0" y="16036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-1615349" y="0"/>
            <a:ext cx="12347704" cy="8319265"/>
          </a:xfrm>
          <a:custGeom>
            <a:rect b="b" l="l" r="r" t="t"/>
            <a:pathLst>
              <a:path extrusionOk="0" h="8319265" w="12347704">
                <a:moveTo>
                  <a:pt x="0" y="0"/>
                </a:moveTo>
                <a:lnTo>
                  <a:pt x="12347704" y="0"/>
                </a:lnTo>
                <a:lnTo>
                  <a:pt x="12347704" y="8319265"/>
                </a:lnTo>
                <a:lnTo>
                  <a:pt x="0" y="8319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-3446027" y="6982869"/>
            <a:ext cx="16036059" cy="16036059"/>
          </a:xfrm>
          <a:custGeom>
            <a:rect b="b" l="l" r="r" t="t"/>
            <a:pathLst>
              <a:path extrusionOk="0" h="16036059" w="16036059">
                <a:moveTo>
                  <a:pt x="0" y="0"/>
                </a:moveTo>
                <a:lnTo>
                  <a:pt x="16036058" y="0"/>
                </a:lnTo>
                <a:lnTo>
                  <a:pt x="16036058" y="16036058"/>
                </a:lnTo>
                <a:lnTo>
                  <a:pt x="0" y="160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1201021" y="-384806"/>
            <a:ext cx="7086979" cy="8204896"/>
          </a:xfrm>
          <a:custGeom>
            <a:rect b="b" l="l" r="r" t="t"/>
            <a:pathLst>
              <a:path extrusionOk="0" h="8204896" w="7086979">
                <a:moveTo>
                  <a:pt x="0" y="0"/>
                </a:moveTo>
                <a:lnTo>
                  <a:pt x="7086979" y="0"/>
                </a:lnTo>
                <a:lnTo>
                  <a:pt x="7086979" y="8204896"/>
                </a:lnTo>
                <a:lnTo>
                  <a:pt x="0" y="8204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1814529" y="2036820"/>
            <a:ext cx="14621329" cy="457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Applications Development &amp;</a:t>
            </a:r>
            <a:endParaRPr/>
          </a:p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A6A6A6"/>
                </a:solidFill>
                <a:latin typeface="Poppins"/>
                <a:ea typeface="Poppins"/>
                <a:cs typeface="Poppins"/>
                <a:sym typeface="Poppins"/>
              </a:rPr>
              <a:t>Emerging Technologies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890485" y="2036820"/>
            <a:ext cx="14621329" cy="457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Applications Development &amp;</a:t>
            </a:r>
            <a:endParaRPr/>
          </a:p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Emerging Technologies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890485" y="2036820"/>
            <a:ext cx="14621329" cy="4571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Applications Development &amp;</a:t>
            </a:r>
            <a:endParaRPr/>
          </a:p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Emerging Technologies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0"/>
          <p:cNvSpPr txBox="1"/>
          <p:nvPr/>
        </p:nvSpPr>
        <p:spPr>
          <a:xfrm>
            <a:off x="430919" y="167249"/>
            <a:ext cx="6812645" cy="148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6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Real-World Examples</a:t>
            </a:r>
            <a:endParaRPr/>
          </a:p>
          <a:p>
            <a:pPr indent="0" lvl="0" marL="0" marR="0" rtl="0" algn="l">
              <a:lnSpc>
                <a:spcPct val="1300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Online Banking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www.bdo.com.ph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Lets you check balance, transfer funds.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E-commerce Site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www.shopee.ph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Browse, buy, and pay for products.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7662664" y="4647052"/>
            <a:ext cx="6161700" cy="10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6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6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Media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www.instagram.com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Connects users through posts and messages.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8610266" y="1459123"/>
            <a:ext cx="4267200" cy="4267200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6" name="Google Shape;186;p10"/>
          <p:cNvSpPr/>
          <p:nvPr/>
        </p:nvSpPr>
        <p:spPr>
          <a:xfrm>
            <a:off x="13292735" y="5305425"/>
            <a:ext cx="2893666" cy="2893666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901" r="-24901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7" name="Google Shape;187;p10"/>
          <p:cNvSpPr/>
          <p:nvPr/>
        </p:nvSpPr>
        <p:spPr>
          <a:xfrm>
            <a:off x="13090959" y="1459119"/>
            <a:ext cx="3684381" cy="3684381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901" r="-24901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8" name="Google Shape;188;p10"/>
          <p:cNvSpPr/>
          <p:nvPr/>
        </p:nvSpPr>
        <p:spPr>
          <a:xfrm rot="2122297">
            <a:off x="16318689" y="4738446"/>
            <a:ext cx="1434169" cy="1434169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5045" l="0" r="0" t="-25045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9" name="Google Shape;189;p10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1"/>
          <p:cNvSpPr txBox="1"/>
          <p:nvPr/>
        </p:nvSpPr>
        <p:spPr>
          <a:xfrm>
            <a:off x="805292" y="1482252"/>
            <a:ext cx="11386510" cy="7541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Learn Web Technologies?</a:t>
            </a:r>
            <a:endParaRPr/>
          </a:p>
          <a:p>
            <a:pPr indent="-496626" lvl="1" marL="993253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It’s the foundation of everything online.</a:t>
            </a:r>
            <a:endParaRPr/>
          </a:p>
          <a:p>
            <a:pPr indent="-496626" lvl="1" marL="993253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Easy to start – even beginners can build a website in days.</a:t>
            </a:r>
            <a:endParaRPr/>
          </a:p>
          <a:p>
            <a:pPr indent="-496626" lvl="1" marL="993253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Highly in-demand skills for careers in IT, media, and business.</a:t>
            </a:r>
            <a:endParaRPr/>
          </a:p>
          <a:p>
            <a:pPr indent="-496626" lvl="1" marL="993253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Arial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in building online portfolios, school projects, and more.</a:t>
            </a:r>
            <a:endParaRPr/>
          </a:p>
          <a:p>
            <a:pPr indent="0" lvl="0" marL="0" marR="0" rtl="0" algn="l">
              <a:lnSpc>
                <a:spcPct val="93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13922015" y="7058554"/>
            <a:ext cx="2994681" cy="2994681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7" name="Google Shape;197;p11"/>
          <p:cNvSpPr/>
          <p:nvPr/>
        </p:nvSpPr>
        <p:spPr>
          <a:xfrm>
            <a:off x="14403787" y="2095589"/>
            <a:ext cx="2031136" cy="2031136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901" r="-24901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8" name="Google Shape;198;p11"/>
          <p:cNvSpPr/>
          <p:nvPr/>
        </p:nvSpPr>
        <p:spPr>
          <a:xfrm>
            <a:off x="14126276" y="4300556"/>
            <a:ext cx="2586159" cy="2586159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01" r="-24901" t="0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9" name="Google Shape;199;p11"/>
          <p:cNvSpPr/>
          <p:nvPr/>
        </p:nvSpPr>
        <p:spPr>
          <a:xfrm>
            <a:off x="14682199" y="489970"/>
            <a:ext cx="1434169" cy="1434169"/>
          </a:xfrm>
          <a:custGeom>
            <a:rect b="b" l="l" r="r" t="t"/>
            <a:pathLst>
              <a:path extrusionOk="0" h="812800" w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5045" l="0" r="0" t="-25045"/>
            </a:stretch>
          </a:blipFill>
          <a:ln cap="sq" cmpd="sng" w="28575">
            <a:solidFill>
              <a:srgbClr val="FF43F8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0" name="Google Shape;200;p11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12"/>
          <p:cNvSpPr txBox="1"/>
          <p:nvPr/>
        </p:nvSpPr>
        <p:spPr>
          <a:xfrm>
            <a:off x="1028700" y="1377004"/>
            <a:ext cx="13789347" cy="25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 Activity Idea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you could make your own website, what would it be about? Why?</a:t>
            </a:r>
            <a:endParaRPr/>
          </a:p>
        </p:txBody>
      </p:sp>
      <p:sp>
        <p:nvSpPr>
          <p:cNvPr id="207" name="Google Shape;207;p12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3"/>
          <p:cNvSpPr txBox="1"/>
          <p:nvPr/>
        </p:nvSpPr>
        <p:spPr>
          <a:xfrm>
            <a:off x="430919" y="1637438"/>
            <a:ext cx="10371156" cy="7483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Are Mobile Technologies?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technologies refer to the tools, platforms, and systems used to develop applications (apps) that run on mobile devices such as smartphones and tablets.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9918176" y="253665"/>
            <a:ext cx="7662025" cy="7823162"/>
            <a:chOff x="0" y="0"/>
            <a:chExt cx="10216033" cy="10430882"/>
          </a:xfrm>
        </p:grpSpPr>
        <p:sp>
          <p:nvSpPr>
            <p:cNvPr id="216" name="Google Shape;216;p13"/>
            <p:cNvSpPr/>
            <p:nvPr/>
          </p:nvSpPr>
          <p:spPr>
            <a:xfrm>
              <a:off x="0" y="0"/>
              <a:ext cx="8970776" cy="8970776"/>
            </a:xfrm>
            <a:custGeom>
              <a:rect b="b" l="l" r="r" t="t"/>
              <a:pathLst>
                <a:path extrusionOk="0" h="8970776" w="8970776">
                  <a:moveTo>
                    <a:pt x="0" y="0"/>
                  </a:moveTo>
                  <a:lnTo>
                    <a:pt x="8970776" y="0"/>
                  </a:lnTo>
                  <a:lnTo>
                    <a:pt x="8970776" y="8970776"/>
                  </a:lnTo>
                  <a:lnTo>
                    <a:pt x="0" y="89707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7" name="Google Shape;217;p13"/>
            <p:cNvSpPr/>
            <p:nvPr/>
          </p:nvSpPr>
          <p:spPr>
            <a:xfrm>
              <a:off x="1902324" y="2042771"/>
              <a:ext cx="5166129" cy="5166129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5751739" y="5966588"/>
              <a:ext cx="4464294" cy="4464294"/>
            </a:xfrm>
            <a:custGeom>
              <a:rect b="b" l="l" r="r" t="t"/>
              <a:pathLst>
                <a:path extrusionOk="0" h="4464294" w="4464294">
                  <a:moveTo>
                    <a:pt x="0" y="0"/>
                  </a:moveTo>
                  <a:lnTo>
                    <a:pt x="4464294" y="0"/>
                  </a:lnTo>
                  <a:lnTo>
                    <a:pt x="4464294" y="4464294"/>
                  </a:lnTo>
                  <a:lnTo>
                    <a:pt x="0" y="44642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9" name="Google Shape;219;p13"/>
            <p:cNvSpPr/>
            <p:nvPr/>
          </p:nvSpPr>
          <p:spPr>
            <a:xfrm>
              <a:off x="6662662" y="6877511"/>
              <a:ext cx="2642448" cy="264244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4905" r="0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4"/>
          <p:cNvSpPr txBox="1"/>
          <p:nvPr/>
        </p:nvSpPr>
        <p:spPr>
          <a:xfrm>
            <a:off x="430919" y="1531732"/>
            <a:ext cx="9280591" cy="7483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apps are designed to be: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Touchscreen-friendly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Portable and fast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Integrated with mobile features (camera, GPS, contacts, notifications, etc.)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27" name="Google Shape;227;p14"/>
          <p:cNvGrpSpPr/>
          <p:nvPr/>
        </p:nvGrpSpPr>
        <p:grpSpPr>
          <a:xfrm>
            <a:off x="9918176" y="253665"/>
            <a:ext cx="7662025" cy="7823162"/>
            <a:chOff x="0" y="0"/>
            <a:chExt cx="10216033" cy="10430882"/>
          </a:xfrm>
        </p:grpSpPr>
        <p:sp>
          <p:nvSpPr>
            <p:cNvPr id="228" name="Google Shape;228;p14"/>
            <p:cNvSpPr/>
            <p:nvPr/>
          </p:nvSpPr>
          <p:spPr>
            <a:xfrm>
              <a:off x="0" y="0"/>
              <a:ext cx="8970776" cy="8970776"/>
            </a:xfrm>
            <a:custGeom>
              <a:rect b="b" l="l" r="r" t="t"/>
              <a:pathLst>
                <a:path extrusionOk="0" h="8970776" w="8970776">
                  <a:moveTo>
                    <a:pt x="0" y="0"/>
                  </a:moveTo>
                  <a:lnTo>
                    <a:pt x="8970776" y="0"/>
                  </a:lnTo>
                  <a:lnTo>
                    <a:pt x="8970776" y="8970776"/>
                  </a:lnTo>
                  <a:lnTo>
                    <a:pt x="0" y="89707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14"/>
            <p:cNvSpPr/>
            <p:nvPr/>
          </p:nvSpPr>
          <p:spPr>
            <a:xfrm>
              <a:off x="1902324" y="2042771"/>
              <a:ext cx="5166129" cy="5166129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751739" y="5966588"/>
              <a:ext cx="4464294" cy="4464294"/>
            </a:xfrm>
            <a:custGeom>
              <a:rect b="b" l="l" r="r" t="t"/>
              <a:pathLst>
                <a:path extrusionOk="0" h="4464294" w="4464294">
                  <a:moveTo>
                    <a:pt x="0" y="0"/>
                  </a:moveTo>
                  <a:lnTo>
                    <a:pt x="4464294" y="0"/>
                  </a:lnTo>
                  <a:lnTo>
                    <a:pt x="4464294" y="4464294"/>
                  </a:lnTo>
                  <a:lnTo>
                    <a:pt x="0" y="44642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1" name="Google Shape;231;p14"/>
            <p:cNvSpPr/>
            <p:nvPr/>
          </p:nvSpPr>
          <p:spPr>
            <a:xfrm>
              <a:off x="6662662" y="6877511"/>
              <a:ext cx="2642448" cy="264244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4905" r="0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5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38" name="Google Shape;238;p15"/>
          <p:cNvGrpSpPr/>
          <p:nvPr/>
        </p:nvGrpSpPr>
        <p:grpSpPr>
          <a:xfrm>
            <a:off x="13127695" y="2109255"/>
            <a:ext cx="5160305" cy="5268829"/>
            <a:chOff x="0" y="0"/>
            <a:chExt cx="6880406" cy="7025105"/>
          </a:xfrm>
        </p:grpSpPr>
        <p:sp>
          <p:nvSpPr>
            <p:cNvPr id="239" name="Google Shape;239;p15"/>
            <p:cNvSpPr/>
            <p:nvPr/>
          </p:nvSpPr>
          <p:spPr>
            <a:xfrm>
              <a:off x="0" y="0"/>
              <a:ext cx="6041737" cy="6041737"/>
            </a:xfrm>
            <a:custGeom>
              <a:rect b="b" l="l" r="r" t="t"/>
              <a:pathLst>
                <a:path extrusionOk="0" h="6041737" w="6041737">
                  <a:moveTo>
                    <a:pt x="0" y="0"/>
                  </a:moveTo>
                  <a:lnTo>
                    <a:pt x="6041737" y="0"/>
                  </a:lnTo>
                  <a:lnTo>
                    <a:pt x="6041737" y="6041737"/>
                  </a:lnTo>
                  <a:lnTo>
                    <a:pt x="0" y="60417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0" name="Google Shape;240;p15"/>
            <p:cNvSpPr/>
            <p:nvPr/>
          </p:nvSpPr>
          <p:spPr>
            <a:xfrm>
              <a:off x="1281198" y="1375788"/>
              <a:ext cx="3479341" cy="3479341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3873744" y="4018443"/>
              <a:ext cx="3006662" cy="3006662"/>
            </a:xfrm>
            <a:custGeom>
              <a:rect b="b" l="l" r="r" t="t"/>
              <a:pathLst>
                <a:path extrusionOk="0" h="3006662" w="3006662">
                  <a:moveTo>
                    <a:pt x="0" y="0"/>
                  </a:moveTo>
                  <a:lnTo>
                    <a:pt x="3006662" y="0"/>
                  </a:lnTo>
                  <a:lnTo>
                    <a:pt x="3006662" y="3006662"/>
                  </a:lnTo>
                  <a:lnTo>
                    <a:pt x="0" y="3006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2" name="Google Shape;242;p15"/>
            <p:cNvSpPr/>
            <p:nvPr/>
          </p:nvSpPr>
          <p:spPr>
            <a:xfrm>
              <a:off x="4487243" y="4631942"/>
              <a:ext cx="1779665" cy="1779665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4905" r="0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5"/>
          <p:cNvSpPr txBox="1"/>
          <p:nvPr/>
        </p:nvSpPr>
        <p:spPr>
          <a:xfrm>
            <a:off x="430919" y="1524194"/>
            <a:ext cx="14049781" cy="7143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Are They Important?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Most people today use mobile phones more than desktop computers.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Apps make life more convenient—whether it’s for communication, shopping, booking rides, learning, or entertainment.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development is a fast-growing job field (Android/iOS app developers).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6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54" name="Google Shape;254;p16"/>
          <p:cNvGrpSpPr/>
          <p:nvPr/>
        </p:nvGrpSpPr>
        <p:grpSpPr>
          <a:xfrm>
            <a:off x="9978716" y="246569"/>
            <a:ext cx="7918633" cy="8085167"/>
            <a:chOff x="0" y="0"/>
            <a:chExt cx="10558178" cy="10780223"/>
          </a:xfrm>
        </p:grpSpPr>
        <p:sp>
          <p:nvSpPr>
            <p:cNvPr id="255" name="Google Shape;255;p16"/>
            <p:cNvSpPr/>
            <p:nvPr/>
          </p:nvSpPr>
          <p:spPr>
            <a:xfrm>
              <a:off x="0" y="0"/>
              <a:ext cx="9271216" cy="9271216"/>
            </a:xfrm>
            <a:custGeom>
              <a:rect b="b" l="l" r="r" t="t"/>
              <a:pathLst>
                <a:path extrusionOk="0" h="9271216" w="9271216">
                  <a:moveTo>
                    <a:pt x="0" y="0"/>
                  </a:moveTo>
                  <a:lnTo>
                    <a:pt x="9271216" y="0"/>
                  </a:lnTo>
                  <a:lnTo>
                    <a:pt x="9271216" y="9271216"/>
                  </a:lnTo>
                  <a:lnTo>
                    <a:pt x="0" y="9271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6" name="Google Shape;256;p16"/>
            <p:cNvSpPr/>
            <p:nvPr/>
          </p:nvSpPr>
          <p:spPr>
            <a:xfrm>
              <a:off x="1966034" y="2111186"/>
              <a:ext cx="5339148" cy="5339148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944370" y="6166415"/>
              <a:ext cx="4613808" cy="4613808"/>
            </a:xfrm>
            <a:custGeom>
              <a:rect b="b" l="l" r="r" t="t"/>
              <a:pathLst>
                <a:path extrusionOk="0" h="4613808" w="4613808">
                  <a:moveTo>
                    <a:pt x="0" y="0"/>
                  </a:moveTo>
                  <a:lnTo>
                    <a:pt x="4613808" y="0"/>
                  </a:lnTo>
                  <a:lnTo>
                    <a:pt x="4613808" y="4613808"/>
                  </a:lnTo>
                  <a:lnTo>
                    <a:pt x="0" y="46138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8" name="Google Shape;258;p16"/>
            <p:cNvSpPr/>
            <p:nvPr/>
          </p:nvSpPr>
          <p:spPr>
            <a:xfrm>
              <a:off x="6885801" y="7107846"/>
              <a:ext cx="2730946" cy="2730946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5648" r="-35648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6"/>
          <p:cNvSpPr txBox="1"/>
          <p:nvPr/>
        </p:nvSpPr>
        <p:spPr>
          <a:xfrm>
            <a:off x="564223" y="1776885"/>
            <a:ext cx="10696698" cy="5562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Platforms: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Two major platforms dominate mobile development: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– by Google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iOS – by Apple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7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66" name="Google Shape;266;p17"/>
          <p:cNvGrpSpPr/>
          <p:nvPr/>
        </p:nvGrpSpPr>
        <p:grpSpPr>
          <a:xfrm>
            <a:off x="11344294" y="415385"/>
            <a:ext cx="6675810" cy="6816206"/>
            <a:chOff x="0" y="0"/>
            <a:chExt cx="8901079" cy="9088274"/>
          </a:xfrm>
        </p:grpSpPr>
        <p:sp>
          <p:nvSpPr>
            <p:cNvPr id="267" name="Google Shape;267;p17"/>
            <p:cNvSpPr/>
            <p:nvPr/>
          </p:nvSpPr>
          <p:spPr>
            <a:xfrm>
              <a:off x="0" y="0"/>
              <a:ext cx="7816105" cy="7816105"/>
            </a:xfrm>
            <a:custGeom>
              <a:rect b="b" l="l" r="r" t="t"/>
              <a:pathLst>
                <a:path extrusionOk="0" h="7816105" w="7816105">
                  <a:moveTo>
                    <a:pt x="0" y="0"/>
                  </a:moveTo>
                  <a:lnTo>
                    <a:pt x="7816105" y="0"/>
                  </a:lnTo>
                  <a:lnTo>
                    <a:pt x="7816105" y="7816105"/>
                  </a:lnTo>
                  <a:lnTo>
                    <a:pt x="0" y="78161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8" name="Google Shape;268;p17"/>
            <p:cNvSpPr/>
            <p:nvPr/>
          </p:nvSpPr>
          <p:spPr>
            <a:xfrm>
              <a:off x="1657466" y="1779836"/>
              <a:ext cx="4501172" cy="4501172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 amt="80000"/>
              </a:blip>
              <a:stretch>
                <a:fillRect b="0" l="-25328" r="-25328" t="0"/>
              </a:stretch>
            </a:blipFill>
            <a:ln cap="sq" cmpd="sng" w="57150">
              <a:solidFill>
                <a:srgbClr val="000000">
                  <a:alpha val="8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011405" y="5198600"/>
              <a:ext cx="3889674" cy="3889674"/>
            </a:xfrm>
            <a:custGeom>
              <a:rect b="b" l="l" r="r" t="t"/>
              <a:pathLst>
                <a:path extrusionOk="0" h="3889674" w="3889674">
                  <a:moveTo>
                    <a:pt x="0" y="0"/>
                  </a:moveTo>
                  <a:lnTo>
                    <a:pt x="3889673" y="0"/>
                  </a:lnTo>
                  <a:lnTo>
                    <a:pt x="3889673" y="3889673"/>
                  </a:lnTo>
                  <a:lnTo>
                    <a:pt x="0" y="38896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0" name="Google Shape;270;p17"/>
            <p:cNvSpPr/>
            <p:nvPr/>
          </p:nvSpPr>
          <p:spPr>
            <a:xfrm>
              <a:off x="5805079" y="5992274"/>
              <a:ext cx="2302326" cy="2302326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6664" r="-16663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7"/>
          <p:cNvSpPr txBox="1"/>
          <p:nvPr/>
        </p:nvSpPr>
        <p:spPr>
          <a:xfrm>
            <a:off x="531668" y="1473505"/>
            <a:ext cx="14049781" cy="8038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Types of Mobile Applications: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Native Apps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specifically for one platform.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Installed directly from an app store.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Have access to all device features 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(camera, GPS, push notifications).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Usually faster and more reliable.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TikTok on Android is built using Kotlin or Java; TikTok on iPhone is built using Swift.</a:t>
            </a:r>
            <a:endParaRPr/>
          </a:p>
          <a:p>
            <a:pPr indent="0" lvl="0" marL="0" marR="0" rtl="0" algn="l">
              <a:lnSpc>
                <a:spcPct val="169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8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11313586" y="0"/>
            <a:ext cx="6974414" cy="7121090"/>
            <a:chOff x="0" y="0"/>
            <a:chExt cx="9299219" cy="9494787"/>
          </a:xfrm>
        </p:grpSpPr>
        <p:sp>
          <p:nvSpPr>
            <p:cNvPr id="279" name="Google Shape;279;p18"/>
            <p:cNvSpPr/>
            <p:nvPr/>
          </p:nvSpPr>
          <p:spPr>
            <a:xfrm>
              <a:off x="0" y="0"/>
              <a:ext cx="8165715" cy="8165715"/>
            </a:xfrm>
            <a:custGeom>
              <a:rect b="b" l="l" r="r" t="t"/>
              <a:pathLst>
                <a:path extrusionOk="0" h="8165715" w="8165715">
                  <a:moveTo>
                    <a:pt x="0" y="0"/>
                  </a:moveTo>
                  <a:lnTo>
                    <a:pt x="8165715" y="0"/>
                  </a:lnTo>
                  <a:lnTo>
                    <a:pt x="8165715" y="8165715"/>
                  </a:lnTo>
                  <a:lnTo>
                    <a:pt x="0" y="81657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0" name="Google Shape;280;p18"/>
            <p:cNvSpPr/>
            <p:nvPr/>
          </p:nvSpPr>
          <p:spPr>
            <a:xfrm>
              <a:off x="1731604" y="1859447"/>
              <a:ext cx="4702507" cy="4702507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4901" r="-24901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5235562" y="5431130"/>
              <a:ext cx="4063657" cy="4063657"/>
            </a:xfrm>
            <a:custGeom>
              <a:rect b="b" l="l" r="r" t="t"/>
              <a:pathLst>
                <a:path extrusionOk="0" h="4063657" w="4063657">
                  <a:moveTo>
                    <a:pt x="0" y="0"/>
                  </a:moveTo>
                  <a:lnTo>
                    <a:pt x="4063657" y="0"/>
                  </a:lnTo>
                  <a:lnTo>
                    <a:pt x="4063657" y="4063657"/>
                  </a:lnTo>
                  <a:lnTo>
                    <a:pt x="0" y="40636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2" name="Google Shape;282;p18"/>
            <p:cNvSpPr/>
            <p:nvPr/>
          </p:nvSpPr>
          <p:spPr>
            <a:xfrm>
              <a:off x="6064737" y="6260305"/>
              <a:ext cx="2405307" cy="2405307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6664" r="-16663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8"/>
          <p:cNvSpPr txBox="1"/>
          <p:nvPr/>
        </p:nvSpPr>
        <p:spPr>
          <a:xfrm>
            <a:off x="430919" y="1261902"/>
            <a:ext cx="13040601" cy="9219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Web Apps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 installed; accessed using a browser (like a mobile-friendly website).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May not work offline or have full access to device features.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Easier to build and maintain across platforms.</a:t>
            </a:r>
            <a:endParaRPr/>
          </a:p>
          <a:p>
            <a:pPr indent="0" lvl="0" marL="0" marR="0" rtl="0" algn="l">
              <a:lnSpc>
                <a:spcPct val="40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Facebook's mobile site (m.facebook.com) accessed via browser.</a:t>
            </a:r>
            <a:endParaRPr/>
          </a:p>
          <a:p>
            <a:pPr indent="0" lvl="0" marL="0" marR="0" rtl="0" algn="l">
              <a:lnSpc>
                <a:spcPct val="169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19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290" name="Google Shape;290;p19"/>
          <p:cNvGrpSpPr/>
          <p:nvPr/>
        </p:nvGrpSpPr>
        <p:grpSpPr>
          <a:xfrm>
            <a:off x="13127695" y="2109255"/>
            <a:ext cx="5160305" cy="5268829"/>
            <a:chOff x="0" y="0"/>
            <a:chExt cx="6880406" cy="7025105"/>
          </a:xfrm>
        </p:grpSpPr>
        <p:sp>
          <p:nvSpPr>
            <p:cNvPr id="291" name="Google Shape;291;p19"/>
            <p:cNvSpPr/>
            <p:nvPr/>
          </p:nvSpPr>
          <p:spPr>
            <a:xfrm>
              <a:off x="0" y="0"/>
              <a:ext cx="6041737" cy="6041737"/>
            </a:xfrm>
            <a:custGeom>
              <a:rect b="b" l="l" r="r" t="t"/>
              <a:pathLst>
                <a:path extrusionOk="0" h="6041737" w="6041737">
                  <a:moveTo>
                    <a:pt x="0" y="0"/>
                  </a:moveTo>
                  <a:lnTo>
                    <a:pt x="6041737" y="0"/>
                  </a:lnTo>
                  <a:lnTo>
                    <a:pt x="6041737" y="6041737"/>
                  </a:lnTo>
                  <a:lnTo>
                    <a:pt x="0" y="60417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2" name="Google Shape;292;p19"/>
            <p:cNvSpPr/>
            <p:nvPr/>
          </p:nvSpPr>
          <p:spPr>
            <a:xfrm>
              <a:off x="1281198" y="1375788"/>
              <a:ext cx="3479341" cy="3479341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873744" y="4018443"/>
              <a:ext cx="3006662" cy="3006662"/>
            </a:xfrm>
            <a:custGeom>
              <a:rect b="b" l="l" r="r" t="t"/>
              <a:pathLst>
                <a:path extrusionOk="0" h="3006662" w="3006662">
                  <a:moveTo>
                    <a:pt x="0" y="0"/>
                  </a:moveTo>
                  <a:lnTo>
                    <a:pt x="3006662" y="0"/>
                  </a:lnTo>
                  <a:lnTo>
                    <a:pt x="3006662" y="3006662"/>
                  </a:lnTo>
                  <a:lnTo>
                    <a:pt x="0" y="3006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4" name="Google Shape;294;p19"/>
            <p:cNvSpPr/>
            <p:nvPr/>
          </p:nvSpPr>
          <p:spPr>
            <a:xfrm>
              <a:off x="4487243" y="4631942"/>
              <a:ext cx="1779665" cy="1779665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4905" r="0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9"/>
          <p:cNvSpPr txBox="1"/>
          <p:nvPr/>
        </p:nvSpPr>
        <p:spPr>
          <a:xfrm>
            <a:off x="430919" y="1562573"/>
            <a:ext cx="13040601" cy="5990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Hybrid Apps</a:t>
            </a: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mix of native and web apps.</a:t>
            </a:r>
            <a:endParaRPr/>
          </a:p>
          <a:p>
            <a:pPr indent="-518215" lvl="1" marL="1036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using web technologies but packaged like native apps.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Instagram started as a hybrid app.</a:t>
            </a:r>
            <a:endParaRPr/>
          </a:p>
          <a:p>
            <a:pPr indent="0" lvl="0" marL="0" marR="0" rtl="0" algn="l">
              <a:lnSpc>
                <a:spcPct val="169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-854641" y="7934459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 txBox="1"/>
          <p:nvPr/>
        </p:nvSpPr>
        <p:spPr>
          <a:xfrm>
            <a:off x="6477044" y="949853"/>
            <a:ext cx="10963306" cy="675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90" lvl="1" marL="734179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Explain the characteristics and differences between web, mobile, and emerging tech platforms 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7090" lvl="1" marL="734179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Describe how MIT App Inventor simplifies rapid prototyping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7090" lvl="1" marL="734179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and explain the phases of SDLC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7090" lvl="1" marL="734179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Char char="•"/>
            </a:pPr>
            <a:r>
              <a:rPr b="0" i="0" lang="en-US" sz="3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 ethical and legal issues in app development</a:t>
            </a:r>
            <a:endParaRPr/>
          </a:p>
          <a:p>
            <a:pPr indent="0" lvl="0" marL="0" marR="0" rtl="0" algn="l">
              <a:lnSpc>
                <a:spcPct val="97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7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988" r="-19988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4" name="Google Shape;104;p2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5" name="Google Shape;105;p2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6" name="Google Shape;106;p2"/>
          <p:cNvSpPr txBox="1"/>
          <p:nvPr/>
        </p:nvSpPr>
        <p:spPr>
          <a:xfrm>
            <a:off x="3372270" y="762750"/>
            <a:ext cx="4126924" cy="1183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/>
          </a:p>
          <a:p>
            <a:pPr indent="-99119" lvl="1" marL="820537" marR="0" rtl="0" algn="l">
              <a:lnSpc>
                <a:spcPct val="806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t/>
            </a:r>
            <a:endParaRPr b="1" i="0" sz="4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0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  <p:grpSp>
        <p:nvGrpSpPr>
          <p:cNvPr id="302" name="Google Shape;302;p20"/>
          <p:cNvGrpSpPr/>
          <p:nvPr/>
        </p:nvGrpSpPr>
        <p:grpSpPr>
          <a:xfrm>
            <a:off x="13127695" y="2109255"/>
            <a:ext cx="5160305" cy="5268829"/>
            <a:chOff x="0" y="0"/>
            <a:chExt cx="6880406" cy="7025105"/>
          </a:xfrm>
        </p:grpSpPr>
        <p:sp>
          <p:nvSpPr>
            <p:cNvPr id="303" name="Google Shape;303;p20"/>
            <p:cNvSpPr/>
            <p:nvPr/>
          </p:nvSpPr>
          <p:spPr>
            <a:xfrm>
              <a:off x="0" y="0"/>
              <a:ext cx="6041737" cy="6041737"/>
            </a:xfrm>
            <a:custGeom>
              <a:rect b="b" l="l" r="r" t="t"/>
              <a:pathLst>
                <a:path extrusionOk="0" h="6041737" w="6041737">
                  <a:moveTo>
                    <a:pt x="0" y="0"/>
                  </a:moveTo>
                  <a:lnTo>
                    <a:pt x="6041737" y="0"/>
                  </a:lnTo>
                  <a:lnTo>
                    <a:pt x="6041737" y="6041737"/>
                  </a:lnTo>
                  <a:lnTo>
                    <a:pt x="0" y="60417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4" name="Google Shape;304;p20"/>
            <p:cNvSpPr/>
            <p:nvPr/>
          </p:nvSpPr>
          <p:spPr>
            <a:xfrm>
              <a:off x="1281198" y="1375788"/>
              <a:ext cx="3479341" cy="3479341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25045" r="-25045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3873744" y="4018443"/>
              <a:ext cx="3006662" cy="3006662"/>
            </a:xfrm>
            <a:custGeom>
              <a:rect b="b" l="l" r="r" t="t"/>
              <a:pathLst>
                <a:path extrusionOk="0" h="3006662" w="3006662">
                  <a:moveTo>
                    <a:pt x="0" y="0"/>
                  </a:moveTo>
                  <a:lnTo>
                    <a:pt x="3006662" y="0"/>
                  </a:lnTo>
                  <a:lnTo>
                    <a:pt x="3006662" y="3006662"/>
                  </a:lnTo>
                  <a:lnTo>
                    <a:pt x="0" y="30066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6" name="Google Shape;306;p20"/>
            <p:cNvSpPr/>
            <p:nvPr/>
          </p:nvSpPr>
          <p:spPr>
            <a:xfrm>
              <a:off x="4487243" y="4631942"/>
              <a:ext cx="1779665" cy="1779665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34905" r="0" t="0"/>
              </a:stretch>
            </a:blip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0"/>
          <p:cNvSpPr txBox="1"/>
          <p:nvPr/>
        </p:nvSpPr>
        <p:spPr>
          <a:xfrm>
            <a:off x="645608" y="1195306"/>
            <a:ext cx="6910951" cy="856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Examples of Mobile Apps: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Grab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&amp; iOS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Transportation, food delivery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&amp; iOS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Short video creation and sharing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Facebook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&amp; iOS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Social networking, messaging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7924335" y="2023530"/>
            <a:ext cx="6207704" cy="6739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69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GCash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&amp; iOS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wallet and payments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Maps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Android &amp; iOS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Navigation and location tracking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21"/>
          <p:cNvSpPr txBox="1"/>
          <p:nvPr/>
        </p:nvSpPr>
        <p:spPr>
          <a:xfrm>
            <a:off x="1028700" y="1377004"/>
            <a:ext cx="13789347" cy="25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 Activity Idea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What’s your most-used mobile app? What do you like about it?</a:t>
            </a:r>
            <a:endParaRPr/>
          </a:p>
        </p:txBody>
      </p:sp>
      <p:sp>
        <p:nvSpPr>
          <p:cNvPr id="315" name="Google Shape;315;p21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Mobile Technologies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22"/>
          <p:cNvSpPr txBox="1"/>
          <p:nvPr/>
        </p:nvSpPr>
        <p:spPr>
          <a:xfrm>
            <a:off x="1028700" y="1377004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MIT App Inventor?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430919" y="580929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Role of MIT App Inventor in Application Development</a:t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 rot="-54249">
            <a:off x="5235151" y="5962862"/>
            <a:ext cx="2860963" cy="3693192"/>
          </a:xfrm>
          <a:custGeom>
            <a:rect b="b" l="l" r="r" t="t"/>
            <a:pathLst>
              <a:path extrusionOk="0" h="1049236" w="812800">
                <a:moveTo>
                  <a:pt x="94712" y="0"/>
                </a:moveTo>
                <a:lnTo>
                  <a:pt x="718088" y="0"/>
                </a:lnTo>
                <a:cubicBezTo>
                  <a:pt x="770396" y="0"/>
                  <a:pt x="812800" y="42404"/>
                  <a:pt x="812800" y="94712"/>
                </a:cubicBezTo>
                <a:lnTo>
                  <a:pt x="812800" y="954524"/>
                </a:lnTo>
                <a:cubicBezTo>
                  <a:pt x="812800" y="1006832"/>
                  <a:pt x="770396" y="1049236"/>
                  <a:pt x="718088" y="1049236"/>
                </a:cubicBezTo>
                <a:lnTo>
                  <a:pt x="94712" y="1049236"/>
                </a:lnTo>
                <a:cubicBezTo>
                  <a:pt x="69593" y="1049236"/>
                  <a:pt x="45502" y="1039258"/>
                  <a:pt x="27740" y="1021496"/>
                </a:cubicBezTo>
                <a:cubicBezTo>
                  <a:pt x="9979" y="1003734"/>
                  <a:pt x="0" y="979644"/>
                  <a:pt x="0" y="954524"/>
                </a:cubicBezTo>
                <a:lnTo>
                  <a:pt x="0" y="94712"/>
                </a:lnTo>
                <a:cubicBezTo>
                  <a:pt x="0" y="42404"/>
                  <a:pt x="42404" y="0"/>
                  <a:pt x="94712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876" r="-46876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9965146" y="5940519"/>
            <a:ext cx="2895580" cy="3737878"/>
          </a:xfrm>
          <a:custGeom>
            <a:rect b="b" l="l" r="r" t="t"/>
            <a:pathLst>
              <a:path extrusionOk="0" h="1049236" w="812800">
                <a:moveTo>
                  <a:pt x="93580" y="0"/>
                </a:moveTo>
                <a:lnTo>
                  <a:pt x="719220" y="0"/>
                </a:lnTo>
                <a:cubicBezTo>
                  <a:pt x="770903" y="0"/>
                  <a:pt x="812800" y="41897"/>
                  <a:pt x="812800" y="93580"/>
                </a:cubicBezTo>
                <a:lnTo>
                  <a:pt x="812800" y="955657"/>
                </a:lnTo>
                <a:cubicBezTo>
                  <a:pt x="812800" y="1007339"/>
                  <a:pt x="770903" y="1049236"/>
                  <a:pt x="719220" y="1049236"/>
                </a:cubicBezTo>
                <a:lnTo>
                  <a:pt x="93580" y="1049236"/>
                </a:lnTo>
                <a:cubicBezTo>
                  <a:pt x="68761" y="1049236"/>
                  <a:pt x="44958" y="1039377"/>
                  <a:pt x="27409" y="1021828"/>
                </a:cubicBezTo>
                <a:cubicBezTo>
                  <a:pt x="9859" y="1004278"/>
                  <a:pt x="0" y="980476"/>
                  <a:pt x="0" y="955657"/>
                </a:cubicBezTo>
                <a:lnTo>
                  <a:pt x="0" y="93580"/>
                </a:lnTo>
                <a:cubicBezTo>
                  <a:pt x="0" y="41897"/>
                  <a:pt x="41897" y="0"/>
                  <a:pt x="9358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6876" r="-46876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7478611" y="5839723"/>
            <a:ext cx="3096611" cy="3997388"/>
          </a:xfrm>
          <a:custGeom>
            <a:rect b="b" l="l" r="r" t="t"/>
            <a:pathLst>
              <a:path extrusionOk="0" h="1049236" w="812800">
                <a:moveTo>
                  <a:pt x="87504" y="0"/>
                </a:moveTo>
                <a:lnTo>
                  <a:pt x="725296" y="0"/>
                </a:lnTo>
                <a:cubicBezTo>
                  <a:pt x="748503" y="0"/>
                  <a:pt x="770760" y="9219"/>
                  <a:pt x="787171" y="25629"/>
                </a:cubicBezTo>
                <a:cubicBezTo>
                  <a:pt x="803581" y="42040"/>
                  <a:pt x="812800" y="64297"/>
                  <a:pt x="812800" y="87504"/>
                </a:cubicBezTo>
                <a:lnTo>
                  <a:pt x="812800" y="961732"/>
                </a:lnTo>
                <a:cubicBezTo>
                  <a:pt x="812800" y="1010059"/>
                  <a:pt x="773623" y="1049236"/>
                  <a:pt x="725296" y="1049236"/>
                </a:cubicBezTo>
                <a:lnTo>
                  <a:pt x="87504" y="1049236"/>
                </a:lnTo>
                <a:cubicBezTo>
                  <a:pt x="64297" y="1049236"/>
                  <a:pt x="42040" y="1040017"/>
                  <a:pt x="25629" y="1023607"/>
                </a:cubicBezTo>
                <a:cubicBezTo>
                  <a:pt x="9219" y="1007197"/>
                  <a:pt x="0" y="984939"/>
                  <a:pt x="0" y="961732"/>
                </a:cubicBezTo>
                <a:lnTo>
                  <a:pt x="0" y="87504"/>
                </a:lnTo>
                <a:cubicBezTo>
                  <a:pt x="0" y="64297"/>
                  <a:pt x="9219" y="42040"/>
                  <a:pt x="25629" y="25629"/>
                </a:cubicBezTo>
                <a:cubicBezTo>
                  <a:pt x="42040" y="9219"/>
                  <a:pt x="64297" y="0"/>
                  <a:pt x="8750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2649" r="-52651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/>
          <p:cNvSpPr txBox="1"/>
          <p:nvPr/>
        </p:nvSpPr>
        <p:spPr>
          <a:xfrm>
            <a:off x="1028700" y="2334554"/>
            <a:ext cx="13789347" cy="33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free, cloud-based tool that allows users to build Android apps using a visual programming interface (drag-and-drop blocks).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for beginners and educational use.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3"/>
          <p:cNvSpPr txBox="1"/>
          <p:nvPr/>
        </p:nvSpPr>
        <p:spPr>
          <a:xfrm>
            <a:off x="1028700" y="933450"/>
            <a:ext cx="13789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Rapid Prototyping:</a:t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 rot="-54249">
            <a:off x="5235151" y="5962862"/>
            <a:ext cx="2860963" cy="3693192"/>
          </a:xfrm>
          <a:custGeom>
            <a:rect b="b" l="l" r="r" t="t"/>
            <a:pathLst>
              <a:path extrusionOk="0" h="1049236" w="812800">
                <a:moveTo>
                  <a:pt x="94712" y="0"/>
                </a:moveTo>
                <a:lnTo>
                  <a:pt x="718088" y="0"/>
                </a:lnTo>
                <a:cubicBezTo>
                  <a:pt x="770396" y="0"/>
                  <a:pt x="812800" y="42404"/>
                  <a:pt x="812800" y="94712"/>
                </a:cubicBezTo>
                <a:lnTo>
                  <a:pt x="812800" y="954524"/>
                </a:lnTo>
                <a:cubicBezTo>
                  <a:pt x="812800" y="1006832"/>
                  <a:pt x="770396" y="1049236"/>
                  <a:pt x="718088" y="1049236"/>
                </a:cubicBezTo>
                <a:lnTo>
                  <a:pt x="94712" y="1049236"/>
                </a:lnTo>
                <a:cubicBezTo>
                  <a:pt x="69593" y="1049236"/>
                  <a:pt x="45502" y="1039258"/>
                  <a:pt x="27740" y="1021496"/>
                </a:cubicBezTo>
                <a:cubicBezTo>
                  <a:pt x="9979" y="1003734"/>
                  <a:pt x="0" y="979644"/>
                  <a:pt x="0" y="954524"/>
                </a:cubicBezTo>
                <a:lnTo>
                  <a:pt x="0" y="94712"/>
                </a:lnTo>
                <a:cubicBezTo>
                  <a:pt x="0" y="42404"/>
                  <a:pt x="42404" y="0"/>
                  <a:pt x="94712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331" r="-46331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9965146" y="5940519"/>
            <a:ext cx="2895580" cy="3737878"/>
          </a:xfrm>
          <a:custGeom>
            <a:rect b="b" l="l" r="r" t="t"/>
            <a:pathLst>
              <a:path extrusionOk="0" h="1049236" w="812800">
                <a:moveTo>
                  <a:pt x="93580" y="0"/>
                </a:moveTo>
                <a:lnTo>
                  <a:pt x="719220" y="0"/>
                </a:lnTo>
                <a:cubicBezTo>
                  <a:pt x="770903" y="0"/>
                  <a:pt x="812800" y="41897"/>
                  <a:pt x="812800" y="93580"/>
                </a:cubicBezTo>
                <a:lnTo>
                  <a:pt x="812800" y="955657"/>
                </a:lnTo>
                <a:cubicBezTo>
                  <a:pt x="812800" y="1007339"/>
                  <a:pt x="770903" y="1049236"/>
                  <a:pt x="719220" y="1049236"/>
                </a:cubicBezTo>
                <a:lnTo>
                  <a:pt x="93580" y="1049236"/>
                </a:lnTo>
                <a:cubicBezTo>
                  <a:pt x="68761" y="1049236"/>
                  <a:pt x="44958" y="1039377"/>
                  <a:pt x="27409" y="1021828"/>
                </a:cubicBezTo>
                <a:cubicBezTo>
                  <a:pt x="9859" y="1004278"/>
                  <a:pt x="0" y="980476"/>
                  <a:pt x="0" y="955657"/>
                </a:cubicBezTo>
                <a:lnTo>
                  <a:pt x="0" y="93580"/>
                </a:lnTo>
                <a:cubicBezTo>
                  <a:pt x="0" y="41897"/>
                  <a:pt x="41897" y="0"/>
                  <a:pt x="9358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1226" r="-41224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7478611" y="5839723"/>
            <a:ext cx="3096611" cy="3997388"/>
          </a:xfrm>
          <a:custGeom>
            <a:rect b="b" l="l" r="r" t="t"/>
            <a:pathLst>
              <a:path extrusionOk="0" h="1049236" w="812800">
                <a:moveTo>
                  <a:pt x="87504" y="0"/>
                </a:moveTo>
                <a:lnTo>
                  <a:pt x="725296" y="0"/>
                </a:lnTo>
                <a:cubicBezTo>
                  <a:pt x="748503" y="0"/>
                  <a:pt x="770760" y="9219"/>
                  <a:pt x="787171" y="25629"/>
                </a:cubicBezTo>
                <a:cubicBezTo>
                  <a:pt x="803581" y="42040"/>
                  <a:pt x="812800" y="64297"/>
                  <a:pt x="812800" y="87504"/>
                </a:cubicBezTo>
                <a:lnTo>
                  <a:pt x="812800" y="961732"/>
                </a:lnTo>
                <a:cubicBezTo>
                  <a:pt x="812800" y="1010059"/>
                  <a:pt x="773623" y="1049236"/>
                  <a:pt x="725296" y="1049236"/>
                </a:cubicBezTo>
                <a:lnTo>
                  <a:pt x="87504" y="1049236"/>
                </a:lnTo>
                <a:cubicBezTo>
                  <a:pt x="64297" y="1049236"/>
                  <a:pt x="42040" y="1040017"/>
                  <a:pt x="25629" y="1023607"/>
                </a:cubicBezTo>
                <a:cubicBezTo>
                  <a:pt x="9219" y="1007197"/>
                  <a:pt x="0" y="984939"/>
                  <a:pt x="0" y="961732"/>
                </a:cubicBezTo>
                <a:lnTo>
                  <a:pt x="0" y="87504"/>
                </a:lnTo>
                <a:cubicBezTo>
                  <a:pt x="0" y="64297"/>
                  <a:pt x="9219" y="42040"/>
                  <a:pt x="25629" y="25629"/>
                </a:cubicBezTo>
                <a:cubicBezTo>
                  <a:pt x="42040" y="9219"/>
                  <a:pt x="64297" y="0"/>
                  <a:pt x="8750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6693" r="-46693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 txBox="1"/>
          <p:nvPr/>
        </p:nvSpPr>
        <p:spPr>
          <a:xfrm>
            <a:off x="843692" y="1560288"/>
            <a:ext cx="16366500" cy="46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9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Quickly building a working model of an app to test and improve ideas.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students see results without needing to write complex code.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Encourages creativity and iteration (build → test → improve).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24"/>
          <p:cNvSpPr txBox="1"/>
          <p:nvPr/>
        </p:nvSpPr>
        <p:spPr>
          <a:xfrm>
            <a:off x="1028700" y="933450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use it?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 rot="-54249">
            <a:off x="5235151" y="5962862"/>
            <a:ext cx="2860963" cy="3693192"/>
          </a:xfrm>
          <a:custGeom>
            <a:rect b="b" l="l" r="r" t="t"/>
            <a:pathLst>
              <a:path extrusionOk="0" h="1049236" w="812800">
                <a:moveTo>
                  <a:pt x="94712" y="0"/>
                </a:moveTo>
                <a:lnTo>
                  <a:pt x="718088" y="0"/>
                </a:lnTo>
                <a:cubicBezTo>
                  <a:pt x="770396" y="0"/>
                  <a:pt x="812800" y="42404"/>
                  <a:pt x="812800" y="94712"/>
                </a:cubicBezTo>
                <a:lnTo>
                  <a:pt x="812800" y="954524"/>
                </a:lnTo>
                <a:cubicBezTo>
                  <a:pt x="812800" y="1006832"/>
                  <a:pt x="770396" y="1049236"/>
                  <a:pt x="718088" y="1049236"/>
                </a:cubicBezTo>
                <a:lnTo>
                  <a:pt x="94712" y="1049236"/>
                </a:lnTo>
                <a:cubicBezTo>
                  <a:pt x="69593" y="1049236"/>
                  <a:pt x="45502" y="1039258"/>
                  <a:pt x="27740" y="1021496"/>
                </a:cubicBezTo>
                <a:cubicBezTo>
                  <a:pt x="9979" y="1003734"/>
                  <a:pt x="0" y="979644"/>
                  <a:pt x="0" y="954524"/>
                </a:cubicBezTo>
                <a:lnTo>
                  <a:pt x="0" y="94712"/>
                </a:lnTo>
                <a:cubicBezTo>
                  <a:pt x="0" y="42404"/>
                  <a:pt x="42404" y="0"/>
                  <a:pt x="94712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331" r="-46331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9965146" y="5940519"/>
            <a:ext cx="2895580" cy="3737878"/>
          </a:xfrm>
          <a:custGeom>
            <a:rect b="b" l="l" r="r" t="t"/>
            <a:pathLst>
              <a:path extrusionOk="0" h="1049236" w="812800">
                <a:moveTo>
                  <a:pt x="93580" y="0"/>
                </a:moveTo>
                <a:lnTo>
                  <a:pt x="719220" y="0"/>
                </a:lnTo>
                <a:cubicBezTo>
                  <a:pt x="770903" y="0"/>
                  <a:pt x="812800" y="41897"/>
                  <a:pt x="812800" y="93580"/>
                </a:cubicBezTo>
                <a:lnTo>
                  <a:pt x="812800" y="955657"/>
                </a:lnTo>
                <a:cubicBezTo>
                  <a:pt x="812800" y="1007339"/>
                  <a:pt x="770903" y="1049236"/>
                  <a:pt x="719220" y="1049236"/>
                </a:cubicBezTo>
                <a:lnTo>
                  <a:pt x="93580" y="1049236"/>
                </a:lnTo>
                <a:cubicBezTo>
                  <a:pt x="68761" y="1049236"/>
                  <a:pt x="44958" y="1039377"/>
                  <a:pt x="27409" y="1021828"/>
                </a:cubicBezTo>
                <a:cubicBezTo>
                  <a:pt x="9859" y="1004278"/>
                  <a:pt x="0" y="980476"/>
                  <a:pt x="0" y="955657"/>
                </a:cubicBezTo>
                <a:lnTo>
                  <a:pt x="0" y="93580"/>
                </a:lnTo>
                <a:cubicBezTo>
                  <a:pt x="0" y="41897"/>
                  <a:pt x="41897" y="0"/>
                  <a:pt x="9358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1226" r="-41224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7478611" y="5839723"/>
            <a:ext cx="3096611" cy="3997388"/>
          </a:xfrm>
          <a:custGeom>
            <a:rect b="b" l="l" r="r" t="t"/>
            <a:pathLst>
              <a:path extrusionOk="0" h="1049236" w="812800">
                <a:moveTo>
                  <a:pt x="87504" y="0"/>
                </a:moveTo>
                <a:lnTo>
                  <a:pt x="725296" y="0"/>
                </a:lnTo>
                <a:cubicBezTo>
                  <a:pt x="748503" y="0"/>
                  <a:pt x="770760" y="9219"/>
                  <a:pt x="787171" y="25629"/>
                </a:cubicBezTo>
                <a:cubicBezTo>
                  <a:pt x="803581" y="42040"/>
                  <a:pt x="812800" y="64297"/>
                  <a:pt x="812800" y="87504"/>
                </a:cubicBezTo>
                <a:lnTo>
                  <a:pt x="812800" y="961732"/>
                </a:lnTo>
                <a:cubicBezTo>
                  <a:pt x="812800" y="1010059"/>
                  <a:pt x="773623" y="1049236"/>
                  <a:pt x="725296" y="1049236"/>
                </a:cubicBezTo>
                <a:lnTo>
                  <a:pt x="87504" y="1049236"/>
                </a:lnTo>
                <a:cubicBezTo>
                  <a:pt x="64297" y="1049236"/>
                  <a:pt x="42040" y="1040017"/>
                  <a:pt x="25629" y="1023607"/>
                </a:cubicBezTo>
                <a:cubicBezTo>
                  <a:pt x="9219" y="1007197"/>
                  <a:pt x="0" y="984939"/>
                  <a:pt x="0" y="961732"/>
                </a:cubicBezTo>
                <a:lnTo>
                  <a:pt x="0" y="87504"/>
                </a:lnTo>
                <a:cubicBezTo>
                  <a:pt x="0" y="64297"/>
                  <a:pt x="9219" y="42040"/>
                  <a:pt x="25629" y="25629"/>
                </a:cubicBezTo>
                <a:cubicBezTo>
                  <a:pt x="42040" y="9219"/>
                  <a:pt x="64297" y="0"/>
                  <a:pt x="8750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6693" r="-46693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843692" y="1560288"/>
            <a:ext cx="16366449" cy="39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9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and intuitive – great for learning logic and design.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Builds confidence in app development.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can test apps on your phone using the AI Companion in real-time.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5"/>
          <p:cNvSpPr txBox="1"/>
          <p:nvPr/>
        </p:nvSpPr>
        <p:spPr>
          <a:xfrm>
            <a:off x="715425" y="420300"/>
            <a:ext cx="141024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Real-world application: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25"/>
          <p:cNvSpPr/>
          <p:nvPr/>
        </p:nvSpPr>
        <p:spPr>
          <a:xfrm rot="-54249">
            <a:off x="5235151" y="5962862"/>
            <a:ext cx="2860963" cy="3693192"/>
          </a:xfrm>
          <a:custGeom>
            <a:rect b="b" l="l" r="r" t="t"/>
            <a:pathLst>
              <a:path extrusionOk="0" h="1049236" w="812800">
                <a:moveTo>
                  <a:pt x="94712" y="0"/>
                </a:moveTo>
                <a:lnTo>
                  <a:pt x="718088" y="0"/>
                </a:lnTo>
                <a:cubicBezTo>
                  <a:pt x="770396" y="0"/>
                  <a:pt x="812800" y="42404"/>
                  <a:pt x="812800" y="94712"/>
                </a:cubicBezTo>
                <a:lnTo>
                  <a:pt x="812800" y="954524"/>
                </a:lnTo>
                <a:cubicBezTo>
                  <a:pt x="812800" y="1006832"/>
                  <a:pt x="770396" y="1049236"/>
                  <a:pt x="718088" y="1049236"/>
                </a:cubicBezTo>
                <a:lnTo>
                  <a:pt x="94712" y="1049236"/>
                </a:lnTo>
                <a:cubicBezTo>
                  <a:pt x="69593" y="1049236"/>
                  <a:pt x="45502" y="1039258"/>
                  <a:pt x="27740" y="1021496"/>
                </a:cubicBezTo>
                <a:cubicBezTo>
                  <a:pt x="9979" y="1003734"/>
                  <a:pt x="0" y="979644"/>
                  <a:pt x="0" y="954524"/>
                </a:cubicBezTo>
                <a:lnTo>
                  <a:pt x="0" y="94712"/>
                </a:lnTo>
                <a:cubicBezTo>
                  <a:pt x="0" y="42404"/>
                  <a:pt x="42404" y="0"/>
                  <a:pt x="94712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331" r="-46331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9965146" y="5940519"/>
            <a:ext cx="2895580" cy="3737878"/>
          </a:xfrm>
          <a:custGeom>
            <a:rect b="b" l="l" r="r" t="t"/>
            <a:pathLst>
              <a:path extrusionOk="0" h="1049236" w="812800">
                <a:moveTo>
                  <a:pt x="93580" y="0"/>
                </a:moveTo>
                <a:lnTo>
                  <a:pt x="719220" y="0"/>
                </a:lnTo>
                <a:cubicBezTo>
                  <a:pt x="770903" y="0"/>
                  <a:pt x="812800" y="41897"/>
                  <a:pt x="812800" y="93580"/>
                </a:cubicBezTo>
                <a:lnTo>
                  <a:pt x="812800" y="955657"/>
                </a:lnTo>
                <a:cubicBezTo>
                  <a:pt x="812800" y="1007339"/>
                  <a:pt x="770903" y="1049236"/>
                  <a:pt x="719220" y="1049236"/>
                </a:cubicBezTo>
                <a:lnTo>
                  <a:pt x="93580" y="1049236"/>
                </a:lnTo>
                <a:cubicBezTo>
                  <a:pt x="68761" y="1049236"/>
                  <a:pt x="44958" y="1039377"/>
                  <a:pt x="27409" y="1021828"/>
                </a:cubicBezTo>
                <a:cubicBezTo>
                  <a:pt x="9859" y="1004278"/>
                  <a:pt x="0" y="980476"/>
                  <a:pt x="0" y="955657"/>
                </a:cubicBezTo>
                <a:lnTo>
                  <a:pt x="0" y="93580"/>
                </a:lnTo>
                <a:cubicBezTo>
                  <a:pt x="0" y="41897"/>
                  <a:pt x="41897" y="0"/>
                  <a:pt x="9358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1226" r="-41224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7478611" y="5839723"/>
            <a:ext cx="3096611" cy="3997388"/>
          </a:xfrm>
          <a:custGeom>
            <a:rect b="b" l="l" r="r" t="t"/>
            <a:pathLst>
              <a:path extrusionOk="0" h="1049236" w="812800">
                <a:moveTo>
                  <a:pt x="87504" y="0"/>
                </a:moveTo>
                <a:lnTo>
                  <a:pt x="725296" y="0"/>
                </a:lnTo>
                <a:cubicBezTo>
                  <a:pt x="748503" y="0"/>
                  <a:pt x="770760" y="9219"/>
                  <a:pt x="787171" y="25629"/>
                </a:cubicBezTo>
                <a:cubicBezTo>
                  <a:pt x="803581" y="42040"/>
                  <a:pt x="812800" y="64297"/>
                  <a:pt x="812800" y="87504"/>
                </a:cubicBezTo>
                <a:lnTo>
                  <a:pt x="812800" y="961732"/>
                </a:lnTo>
                <a:cubicBezTo>
                  <a:pt x="812800" y="1010059"/>
                  <a:pt x="773623" y="1049236"/>
                  <a:pt x="725296" y="1049236"/>
                </a:cubicBezTo>
                <a:lnTo>
                  <a:pt x="87504" y="1049236"/>
                </a:lnTo>
                <a:cubicBezTo>
                  <a:pt x="64297" y="1049236"/>
                  <a:pt x="42040" y="1040017"/>
                  <a:pt x="25629" y="1023607"/>
                </a:cubicBezTo>
                <a:cubicBezTo>
                  <a:pt x="9219" y="1007197"/>
                  <a:pt x="0" y="984939"/>
                  <a:pt x="0" y="961732"/>
                </a:cubicBezTo>
                <a:lnTo>
                  <a:pt x="0" y="87504"/>
                </a:lnTo>
                <a:cubicBezTo>
                  <a:pt x="0" y="64297"/>
                  <a:pt x="9219" y="42040"/>
                  <a:pt x="25629" y="25629"/>
                </a:cubicBezTo>
                <a:cubicBezTo>
                  <a:pt x="42040" y="9219"/>
                  <a:pt x="64297" y="0"/>
                  <a:pt x="87504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6693" r="-46693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960776" y="1962133"/>
            <a:ext cx="16366449" cy="2658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Useful in classrooms, hackathons, student projects.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Good stepping stone to more advanced tools (like Android Studio or React Native).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6"/>
          <p:cNvSpPr/>
          <p:nvPr/>
        </p:nvSpPr>
        <p:spPr>
          <a:xfrm>
            <a:off x="1408999" y="429336"/>
            <a:ext cx="16088531" cy="8471118"/>
          </a:xfrm>
          <a:custGeom>
            <a:rect b="b" l="l" r="r" t="t"/>
            <a:pathLst>
              <a:path extrusionOk="0" h="8471118" w="16088531">
                <a:moveTo>
                  <a:pt x="0" y="0"/>
                </a:moveTo>
                <a:lnTo>
                  <a:pt x="16088532" y="0"/>
                </a:lnTo>
                <a:lnTo>
                  <a:pt x="16088532" y="8471118"/>
                </a:lnTo>
                <a:lnTo>
                  <a:pt x="0" y="8471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50" l="0" r="0" t="-4877"/>
            </a:stretch>
          </a:blipFill>
          <a:ln>
            <a:noFill/>
          </a:ln>
        </p:spPr>
      </p:sp>
      <p:sp>
        <p:nvSpPr>
          <p:cNvPr id="363" name="Google Shape;363;p26"/>
          <p:cNvSpPr/>
          <p:nvPr/>
        </p:nvSpPr>
        <p:spPr>
          <a:xfrm>
            <a:off x="13264324" y="2389323"/>
            <a:ext cx="1488582" cy="2405788"/>
          </a:xfrm>
          <a:custGeom>
            <a:rect b="b" l="l" r="r" t="t"/>
            <a:pathLst>
              <a:path extrusionOk="0" h="2405788" w="1488582">
                <a:moveTo>
                  <a:pt x="0" y="0"/>
                </a:moveTo>
                <a:lnTo>
                  <a:pt x="1488581" y="0"/>
                </a:lnTo>
                <a:lnTo>
                  <a:pt x="1488581" y="2405789"/>
                </a:lnTo>
                <a:lnTo>
                  <a:pt x="0" y="2405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6"/>
          <p:cNvSpPr txBox="1"/>
          <p:nvPr/>
        </p:nvSpPr>
        <p:spPr>
          <a:xfrm>
            <a:off x="11407410" y="4912785"/>
            <a:ext cx="2717345" cy="3340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 in/ Sign Up Using 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Gmail</a:t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13683635" y="1709904"/>
            <a:ext cx="882240" cy="882240"/>
          </a:xfrm>
          <a:custGeom>
            <a:rect b="b" l="l" r="r" t="t"/>
            <a:pathLst>
              <a:path extrusionOk="0" h="882240" w="882240">
                <a:moveTo>
                  <a:pt x="0" y="0"/>
                </a:moveTo>
                <a:lnTo>
                  <a:pt x="882239" y="0"/>
                </a:lnTo>
                <a:lnTo>
                  <a:pt x="882239" y="882240"/>
                </a:lnTo>
                <a:lnTo>
                  <a:pt x="0" y="882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6"/>
          <p:cNvSpPr/>
          <p:nvPr/>
        </p:nvSpPr>
        <p:spPr>
          <a:xfrm>
            <a:off x="10927955" y="4049124"/>
            <a:ext cx="958910" cy="958910"/>
          </a:xfrm>
          <a:custGeom>
            <a:rect b="b" l="l" r="r" t="t"/>
            <a:pathLst>
              <a:path extrusionOk="0" h="958910" w="958910">
                <a:moveTo>
                  <a:pt x="0" y="0"/>
                </a:moveTo>
                <a:lnTo>
                  <a:pt x="958910" y="0"/>
                </a:lnTo>
                <a:lnTo>
                  <a:pt x="958910" y="958911"/>
                </a:lnTo>
                <a:lnTo>
                  <a:pt x="0" y="958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27"/>
          <p:cNvSpPr/>
          <p:nvPr/>
        </p:nvSpPr>
        <p:spPr>
          <a:xfrm>
            <a:off x="1170769" y="921719"/>
            <a:ext cx="16088531" cy="8443562"/>
          </a:xfrm>
          <a:custGeom>
            <a:rect b="b" l="l" r="r" t="t"/>
            <a:pathLst>
              <a:path extrusionOk="0" h="8443562" w="16088531">
                <a:moveTo>
                  <a:pt x="0" y="0"/>
                </a:moveTo>
                <a:lnTo>
                  <a:pt x="16088531" y="0"/>
                </a:lnTo>
                <a:lnTo>
                  <a:pt x="16088531" y="8443562"/>
                </a:lnTo>
                <a:lnTo>
                  <a:pt x="0" y="8443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03" l="0" r="0" t="-5873"/>
            </a:stretch>
          </a:blipFill>
          <a:ln>
            <a:noFill/>
          </a:ln>
        </p:spPr>
      </p:sp>
      <p:sp>
        <p:nvSpPr>
          <p:cNvPr id="373" name="Google Shape;373;p27"/>
          <p:cNvSpPr/>
          <p:nvPr/>
        </p:nvSpPr>
        <p:spPr>
          <a:xfrm>
            <a:off x="2999204" y="2275934"/>
            <a:ext cx="1488582" cy="2405788"/>
          </a:xfrm>
          <a:custGeom>
            <a:rect b="b" l="l" r="r" t="t"/>
            <a:pathLst>
              <a:path extrusionOk="0" h="2405788" w="1488582">
                <a:moveTo>
                  <a:pt x="0" y="0"/>
                </a:moveTo>
                <a:lnTo>
                  <a:pt x="1488582" y="0"/>
                </a:lnTo>
                <a:lnTo>
                  <a:pt x="1488582" y="2405789"/>
                </a:lnTo>
                <a:lnTo>
                  <a:pt x="0" y="2405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27"/>
          <p:cNvSpPr/>
          <p:nvPr/>
        </p:nvSpPr>
        <p:spPr>
          <a:xfrm>
            <a:off x="5620653" y="3598690"/>
            <a:ext cx="6445830" cy="5766591"/>
          </a:xfrm>
          <a:custGeom>
            <a:rect b="b" l="l" r="r" t="t"/>
            <a:pathLst>
              <a:path extrusionOk="0" h="5766591" w="6445830">
                <a:moveTo>
                  <a:pt x="0" y="0"/>
                </a:moveTo>
                <a:lnTo>
                  <a:pt x="6445830" y="0"/>
                </a:lnTo>
                <a:lnTo>
                  <a:pt x="6445830" y="5766591"/>
                </a:lnTo>
                <a:lnTo>
                  <a:pt x="0" y="5766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6114" l="-161377" r="-161795" t="-99970"/>
            </a:stretch>
          </a:blipFill>
          <a:ln>
            <a:noFill/>
          </a:ln>
        </p:spPr>
      </p:sp>
      <p:sp>
        <p:nvSpPr>
          <p:cNvPr id="375" name="Google Shape;375;p27"/>
          <p:cNvSpPr/>
          <p:nvPr/>
        </p:nvSpPr>
        <p:spPr>
          <a:xfrm>
            <a:off x="4487786" y="2716450"/>
            <a:ext cx="882240" cy="882240"/>
          </a:xfrm>
          <a:custGeom>
            <a:rect b="b" l="l" r="r" t="t"/>
            <a:pathLst>
              <a:path extrusionOk="0" h="882240" w="882240">
                <a:moveTo>
                  <a:pt x="0" y="0"/>
                </a:moveTo>
                <a:lnTo>
                  <a:pt x="882240" y="0"/>
                </a:lnTo>
                <a:lnTo>
                  <a:pt x="882240" y="882240"/>
                </a:lnTo>
                <a:lnTo>
                  <a:pt x="0" y="882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27"/>
          <p:cNvSpPr/>
          <p:nvPr/>
        </p:nvSpPr>
        <p:spPr>
          <a:xfrm>
            <a:off x="4890571" y="3885318"/>
            <a:ext cx="958910" cy="958910"/>
          </a:xfrm>
          <a:custGeom>
            <a:rect b="b" l="l" r="r" t="t"/>
            <a:pathLst>
              <a:path extrusionOk="0" h="958910" w="958910">
                <a:moveTo>
                  <a:pt x="0" y="0"/>
                </a:moveTo>
                <a:lnTo>
                  <a:pt x="958910" y="0"/>
                </a:lnTo>
                <a:lnTo>
                  <a:pt x="958910" y="958910"/>
                </a:lnTo>
                <a:lnTo>
                  <a:pt x="0" y="958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27"/>
          <p:cNvSpPr/>
          <p:nvPr/>
        </p:nvSpPr>
        <p:spPr>
          <a:xfrm>
            <a:off x="10470499" y="8055406"/>
            <a:ext cx="744291" cy="1202894"/>
          </a:xfrm>
          <a:custGeom>
            <a:rect b="b" l="l" r="r" t="t"/>
            <a:pathLst>
              <a:path extrusionOk="0" h="1202894" w="744291">
                <a:moveTo>
                  <a:pt x="0" y="0"/>
                </a:moveTo>
                <a:lnTo>
                  <a:pt x="744291" y="0"/>
                </a:lnTo>
                <a:lnTo>
                  <a:pt x="744291" y="1202894"/>
                </a:lnTo>
                <a:lnTo>
                  <a:pt x="0" y="1202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28"/>
          <p:cNvSpPr txBox="1"/>
          <p:nvPr/>
        </p:nvSpPr>
        <p:spPr>
          <a:xfrm>
            <a:off x="1028700" y="933450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989351" y="1914508"/>
            <a:ext cx="16366449" cy="4683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55700" lvl="1" marL="151140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Poppins"/>
              <a:buAutoNum type="arabicPeriod"/>
            </a:pPr>
            <a:r>
              <a:rPr b="0" i="0" lang="en-US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Palette</a:t>
            </a:r>
            <a:endParaRPr/>
          </a:p>
          <a:p>
            <a:pPr indent="-755700" lvl="1" marL="151140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Poppins"/>
              <a:buAutoNum type="arabicPeriod"/>
            </a:pPr>
            <a:r>
              <a:rPr b="0" i="0" lang="en-US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Viewer</a:t>
            </a:r>
            <a:endParaRPr/>
          </a:p>
          <a:p>
            <a:pPr indent="-755700" lvl="1" marL="151140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Poppins"/>
              <a:buAutoNum type="arabicPeriod"/>
            </a:pPr>
            <a:r>
              <a:rPr b="0" i="0" lang="en-US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/>
          </a:p>
          <a:p>
            <a:pPr indent="-755700" lvl="1" marL="151140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Poppins"/>
              <a:buAutoNum type="arabicPeriod"/>
            </a:pPr>
            <a:r>
              <a:rPr b="0" i="0" lang="en-US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Properties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29"/>
          <p:cNvSpPr/>
          <p:nvPr/>
        </p:nvSpPr>
        <p:spPr>
          <a:xfrm>
            <a:off x="423455" y="492113"/>
            <a:ext cx="17441090" cy="9302774"/>
          </a:xfrm>
          <a:custGeom>
            <a:rect b="b" l="l" r="r" t="t"/>
            <a:pathLst>
              <a:path extrusionOk="0" h="9302774" w="17441090">
                <a:moveTo>
                  <a:pt x="0" y="0"/>
                </a:moveTo>
                <a:lnTo>
                  <a:pt x="17441090" y="0"/>
                </a:lnTo>
                <a:lnTo>
                  <a:pt x="17441090" y="9302774"/>
                </a:lnTo>
                <a:lnTo>
                  <a:pt x="0" y="9302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5458"/>
            </a:stretch>
          </a:blipFill>
          <a:ln>
            <a:noFill/>
          </a:ln>
        </p:spPr>
      </p:sp>
      <p:sp>
        <p:nvSpPr>
          <p:cNvPr id="391" name="Google Shape;391;p29"/>
          <p:cNvSpPr/>
          <p:nvPr/>
        </p:nvSpPr>
        <p:spPr>
          <a:xfrm rot="-5400000">
            <a:off x="-703006" y="2899314"/>
            <a:ext cx="4989038" cy="3350745"/>
          </a:xfrm>
          <a:custGeom>
            <a:rect b="b" l="l" r="r" t="t"/>
            <a:pathLst>
              <a:path extrusionOk="0" h="3350745" w="4989038">
                <a:moveTo>
                  <a:pt x="0" y="0"/>
                </a:moveTo>
                <a:lnTo>
                  <a:pt x="4989037" y="0"/>
                </a:lnTo>
                <a:lnTo>
                  <a:pt x="4989037" y="3350745"/>
                </a:lnTo>
                <a:lnTo>
                  <a:pt x="0" y="3350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29"/>
          <p:cNvSpPr/>
          <p:nvPr/>
        </p:nvSpPr>
        <p:spPr>
          <a:xfrm>
            <a:off x="4297950" y="1933286"/>
            <a:ext cx="7865740" cy="5282801"/>
          </a:xfrm>
          <a:custGeom>
            <a:rect b="b" l="l" r="r" t="t"/>
            <a:pathLst>
              <a:path extrusionOk="0" h="5282801" w="7865740">
                <a:moveTo>
                  <a:pt x="0" y="0"/>
                </a:moveTo>
                <a:lnTo>
                  <a:pt x="7865740" y="0"/>
                </a:lnTo>
                <a:lnTo>
                  <a:pt x="7865740" y="5282801"/>
                </a:lnTo>
                <a:lnTo>
                  <a:pt x="0" y="528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9"/>
          <p:cNvSpPr/>
          <p:nvPr/>
        </p:nvSpPr>
        <p:spPr>
          <a:xfrm rot="-5400000">
            <a:off x="12200837" y="2337779"/>
            <a:ext cx="3356886" cy="2254557"/>
          </a:xfrm>
          <a:custGeom>
            <a:rect b="b" l="l" r="r" t="t"/>
            <a:pathLst>
              <a:path extrusionOk="0" h="2254557" w="3356886">
                <a:moveTo>
                  <a:pt x="0" y="0"/>
                </a:moveTo>
                <a:lnTo>
                  <a:pt x="3356886" y="0"/>
                </a:lnTo>
                <a:lnTo>
                  <a:pt x="3356886" y="2254557"/>
                </a:lnTo>
                <a:lnTo>
                  <a:pt x="0" y="2254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29"/>
          <p:cNvSpPr/>
          <p:nvPr/>
        </p:nvSpPr>
        <p:spPr>
          <a:xfrm rot="-5400000">
            <a:off x="14567037" y="2755608"/>
            <a:ext cx="4229816" cy="2840836"/>
          </a:xfrm>
          <a:custGeom>
            <a:rect b="b" l="l" r="r" t="t"/>
            <a:pathLst>
              <a:path extrusionOk="0" h="2840836" w="4229816">
                <a:moveTo>
                  <a:pt x="0" y="0"/>
                </a:moveTo>
                <a:lnTo>
                  <a:pt x="4229817" y="0"/>
                </a:lnTo>
                <a:lnTo>
                  <a:pt x="4229817" y="2840836"/>
                </a:lnTo>
                <a:lnTo>
                  <a:pt x="0" y="2840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29"/>
          <p:cNvSpPr/>
          <p:nvPr/>
        </p:nvSpPr>
        <p:spPr>
          <a:xfrm rot="-3110857">
            <a:off x="14244788" y="7149736"/>
            <a:ext cx="2903360" cy="824859"/>
          </a:xfrm>
          <a:custGeom>
            <a:rect b="b" l="l" r="r" t="t"/>
            <a:pathLst>
              <a:path extrusionOk="0" h="824859" w="2903360">
                <a:moveTo>
                  <a:pt x="0" y="0"/>
                </a:moveTo>
                <a:lnTo>
                  <a:pt x="2903360" y="0"/>
                </a:lnTo>
                <a:lnTo>
                  <a:pt x="2903360" y="824859"/>
                </a:lnTo>
                <a:lnTo>
                  <a:pt x="0" y="824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29"/>
          <p:cNvSpPr txBox="1"/>
          <p:nvPr/>
        </p:nvSpPr>
        <p:spPr>
          <a:xfrm>
            <a:off x="2406174" y="7466916"/>
            <a:ext cx="242435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Palette</a:t>
            </a: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10327645" y="7466916"/>
            <a:ext cx="242435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Viewer</a:t>
            </a: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11752070" y="5381283"/>
            <a:ext cx="3254489" cy="64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</a:t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12163690" y="8772826"/>
            <a:ext cx="3254489" cy="64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Properties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-854641" y="7934459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6477044" y="940328"/>
            <a:ext cx="10963306" cy="792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31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1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863599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Explain the characteristics and differences between web, mobile, and emerging tech platforms </a:t>
            </a:r>
            <a:endParaRPr/>
          </a:p>
          <a:p>
            <a:pPr indent="0" lvl="0" marL="0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31800" lvl="1" marL="863599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Describe how MIT App Inventor simplifies rapid prototyping</a:t>
            </a:r>
            <a:endParaRPr/>
          </a:p>
          <a:p>
            <a:pPr indent="0" lvl="0" marL="0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31800" lvl="1" marL="863599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and explain the phases of SDLC</a:t>
            </a:r>
            <a:endParaRPr/>
          </a:p>
          <a:p>
            <a:pPr indent="0" lvl="0" marL="0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31800" lvl="1" marL="863599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Analyze ethical and legal issues in app development</a:t>
            </a:r>
            <a:endParaRPr/>
          </a:p>
          <a:p>
            <a:pPr indent="0" lvl="0" marL="0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5" name="Google Shape;115;p3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032" r="-16031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6" name="Google Shape;116;p3"/>
          <p:cNvSpPr txBox="1"/>
          <p:nvPr/>
        </p:nvSpPr>
        <p:spPr>
          <a:xfrm>
            <a:off x="3372270" y="743700"/>
            <a:ext cx="13087152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Chapter 1.  Introduction to Applications Development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72609" y="7143372"/>
            <a:ext cx="4126924" cy="1183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/>
          </a:p>
          <a:p>
            <a:pPr indent="-99119" lvl="1" marL="820537" marR="0" rtl="0" algn="l">
              <a:lnSpc>
                <a:spcPct val="806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t/>
            </a:r>
            <a:endParaRPr b="1" i="0" sz="4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30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406" name="Google Shape;406;p30"/>
          <p:cNvSpPr txBox="1"/>
          <p:nvPr/>
        </p:nvSpPr>
        <p:spPr>
          <a:xfrm>
            <a:off x="960776" y="1415464"/>
            <a:ext cx="16366449" cy="665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Palette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Palette is where you find the tools to build your app — like buttons, labels, textboxes, sensors, and more.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It’s like your toolbox.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🔧 </a:t>
            </a: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You drag a Button from the Palette and drop it into your app screen.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31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413" name="Google Shape;413;p31"/>
          <p:cNvSpPr txBox="1"/>
          <p:nvPr/>
        </p:nvSpPr>
        <p:spPr>
          <a:xfrm>
            <a:off x="892851" y="386234"/>
            <a:ext cx="16366449" cy="831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6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Viewer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Viewer is the design area where you build your app layout.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 shows how your app will look on a phone or tablet.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🖼️ </a:t>
            </a: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After dragging a Button from the Palette, it appears in the Viewer so you can position it.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32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420" name="Google Shape;420;p32"/>
          <p:cNvSpPr txBox="1"/>
          <p:nvPr/>
        </p:nvSpPr>
        <p:spPr>
          <a:xfrm>
            <a:off x="960776" y="1285606"/>
            <a:ext cx="16366500" cy="9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Components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 are the items (like buttons, labels, or sensors) that you’ve added to your app.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They appear in a list so you can easily manage them.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📋</a:t>
            </a: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Example:</a:t>
            </a: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you have a button and a label on your screen, both will show up in the Components panel.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33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427" name="Google Shape;427;p33"/>
          <p:cNvSpPr txBox="1"/>
          <p:nvPr/>
        </p:nvSpPr>
        <p:spPr>
          <a:xfrm>
            <a:off x="892851" y="695499"/>
            <a:ext cx="16366449" cy="6654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6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Properties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Properties let you customize each component — change the text, size, color, font, alignment, etc.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🎨</a:t>
            </a: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Example: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 can change the Button's text to say “Submit” or change its background color to blue.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34"/>
          <p:cNvSpPr/>
          <p:nvPr/>
        </p:nvSpPr>
        <p:spPr>
          <a:xfrm>
            <a:off x="1570197" y="4353246"/>
            <a:ext cx="14442702" cy="5656788"/>
          </a:xfrm>
          <a:custGeom>
            <a:rect b="b" l="l" r="r" t="t"/>
            <a:pathLst>
              <a:path extrusionOk="0" h="5656788" w="14442702">
                <a:moveTo>
                  <a:pt x="0" y="0"/>
                </a:moveTo>
                <a:lnTo>
                  <a:pt x="14442701" y="0"/>
                </a:lnTo>
                <a:lnTo>
                  <a:pt x="14442701" y="5656788"/>
                </a:lnTo>
                <a:lnTo>
                  <a:pt x="0" y="5656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930" l="-51837" r="-1320" t="-27033"/>
            </a:stretch>
          </a:blipFill>
          <a:ln>
            <a:noFill/>
          </a:ln>
        </p:spPr>
      </p:sp>
      <p:sp>
        <p:nvSpPr>
          <p:cNvPr id="434" name="Google Shape;434;p34"/>
          <p:cNvSpPr/>
          <p:nvPr/>
        </p:nvSpPr>
        <p:spPr>
          <a:xfrm rot="-2568742">
            <a:off x="6946953" y="4327815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4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1028700" y="1476800"/>
            <a:ext cx="16366449" cy="25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to Test your App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oppins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MIT AI2 Companion</a:t>
            </a:r>
            <a:endParaRPr/>
          </a:p>
          <a:p>
            <a:pPr indent="-539805" lvl="1" marL="1079611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oppins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 the Connect Tab &amp; Click AI Companion</a:t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 rot="-2568742">
            <a:off x="8596846" y="4625027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35"/>
          <p:cNvSpPr/>
          <p:nvPr/>
        </p:nvSpPr>
        <p:spPr>
          <a:xfrm rot="-2568742">
            <a:off x="6946953" y="4327815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35"/>
          <p:cNvSpPr/>
          <p:nvPr/>
        </p:nvSpPr>
        <p:spPr>
          <a:xfrm rot="-2568742">
            <a:off x="8596846" y="4625027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35"/>
          <p:cNvSpPr/>
          <p:nvPr/>
        </p:nvSpPr>
        <p:spPr>
          <a:xfrm>
            <a:off x="6341863" y="3280602"/>
            <a:ext cx="11411382" cy="6783379"/>
          </a:xfrm>
          <a:custGeom>
            <a:rect b="b" l="l" r="r" t="t"/>
            <a:pathLst>
              <a:path extrusionOk="0" h="6783379" w="11411382">
                <a:moveTo>
                  <a:pt x="0" y="0"/>
                </a:moveTo>
                <a:lnTo>
                  <a:pt x="11411382" y="0"/>
                </a:lnTo>
                <a:lnTo>
                  <a:pt x="11411382" y="6783379"/>
                </a:lnTo>
                <a:lnTo>
                  <a:pt x="0" y="6783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5922" l="-46070" r="0" t="-22296"/>
            </a:stretch>
          </a:blipFill>
          <a:ln>
            <a:noFill/>
          </a:ln>
        </p:spPr>
      </p:sp>
      <p:sp>
        <p:nvSpPr>
          <p:cNvPr id="446" name="Google Shape;446;p35"/>
          <p:cNvSpPr/>
          <p:nvPr/>
        </p:nvSpPr>
        <p:spPr>
          <a:xfrm>
            <a:off x="5951081" y="7615546"/>
            <a:ext cx="7534157" cy="2345006"/>
          </a:xfrm>
          <a:custGeom>
            <a:rect b="b" l="l" r="r" t="t"/>
            <a:pathLst>
              <a:path extrusionOk="0" h="2345006" w="7534157">
                <a:moveTo>
                  <a:pt x="0" y="0"/>
                </a:moveTo>
                <a:lnTo>
                  <a:pt x="7534157" y="0"/>
                </a:lnTo>
                <a:lnTo>
                  <a:pt x="7534157" y="2345006"/>
                </a:lnTo>
                <a:lnTo>
                  <a:pt x="0" y="2345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35"/>
          <p:cNvSpPr txBox="1"/>
          <p:nvPr/>
        </p:nvSpPr>
        <p:spPr>
          <a:xfrm>
            <a:off x="1028700" y="1264484"/>
            <a:ext cx="16366449" cy="4997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to Test your App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Scan the QR Code using your MIT AI2 Companion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or You can 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just Enter the 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and see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Magic</a:t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4247453" y="5444650"/>
            <a:ext cx="814420" cy="843562"/>
          </a:xfrm>
          <a:custGeom>
            <a:rect b="b" l="l" r="r" t="t"/>
            <a:pathLst>
              <a:path extrusionOk="0" h="843562" w="814420">
                <a:moveTo>
                  <a:pt x="0" y="0"/>
                </a:moveTo>
                <a:lnTo>
                  <a:pt x="814421" y="0"/>
                </a:lnTo>
                <a:lnTo>
                  <a:pt x="814421" y="843561"/>
                </a:lnTo>
                <a:lnTo>
                  <a:pt x="0" y="84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35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4 Parts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36"/>
          <p:cNvSpPr/>
          <p:nvPr/>
        </p:nvSpPr>
        <p:spPr>
          <a:xfrm rot="-2568742">
            <a:off x="8596846" y="4625027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36"/>
          <p:cNvSpPr/>
          <p:nvPr/>
        </p:nvSpPr>
        <p:spPr>
          <a:xfrm>
            <a:off x="1122807" y="1028700"/>
            <a:ext cx="16042387" cy="9023842"/>
          </a:xfrm>
          <a:custGeom>
            <a:rect b="b" l="l" r="r" t="t"/>
            <a:pathLst>
              <a:path extrusionOk="0" h="9023842" w="16042387">
                <a:moveTo>
                  <a:pt x="0" y="0"/>
                </a:moveTo>
                <a:lnTo>
                  <a:pt x="16042386" y="0"/>
                </a:lnTo>
                <a:lnTo>
                  <a:pt x="16042386" y="9023842"/>
                </a:lnTo>
                <a:lnTo>
                  <a:pt x="0" y="9023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36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</a:t>
            </a:r>
            <a:endParaRPr/>
          </a:p>
        </p:txBody>
      </p:sp>
      <p:sp>
        <p:nvSpPr>
          <p:cNvPr id="458" name="Google Shape;458;p36"/>
          <p:cNvSpPr txBox="1"/>
          <p:nvPr/>
        </p:nvSpPr>
        <p:spPr>
          <a:xfrm>
            <a:off x="10268013" y="3771269"/>
            <a:ext cx="2229032" cy="2658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Drag 1 button and 1 Label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37"/>
          <p:cNvSpPr/>
          <p:nvPr/>
        </p:nvSpPr>
        <p:spPr>
          <a:xfrm rot="-2568742">
            <a:off x="8596846" y="4625027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37"/>
          <p:cNvSpPr/>
          <p:nvPr/>
        </p:nvSpPr>
        <p:spPr>
          <a:xfrm>
            <a:off x="1321011" y="1248949"/>
            <a:ext cx="15645977" cy="8440306"/>
          </a:xfrm>
          <a:custGeom>
            <a:rect b="b" l="l" r="r" t="t"/>
            <a:pathLst>
              <a:path extrusionOk="0" h="8440306" w="15645977">
                <a:moveTo>
                  <a:pt x="0" y="0"/>
                </a:moveTo>
                <a:lnTo>
                  <a:pt x="15645978" y="0"/>
                </a:lnTo>
                <a:lnTo>
                  <a:pt x="15645978" y="8440306"/>
                </a:lnTo>
                <a:lnTo>
                  <a:pt x="0" y="844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4270"/>
            </a:stretch>
          </a:blipFill>
          <a:ln>
            <a:noFill/>
          </a:ln>
        </p:spPr>
      </p:sp>
      <p:sp>
        <p:nvSpPr>
          <p:cNvPr id="466" name="Google Shape;466;p37"/>
          <p:cNvSpPr/>
          <p:nvPr/>
        </p:nvSpPr>
        <p:spPr>
          <a:xfrm>
            <a:off x="14108513" y="3508192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37"/>
          <p:cNvSpPr/>
          <p:nvPr/>
        </p:nvSpPr>
        <p:spPr>
          <a:xfrm>
            <a:off x="16325378" y="6916012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1" y="0"/>
                </a:lnTo>
                <a:lnTo>
                  <a:pt x="641611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37"/>
          <p:cNvSpPr/>
          <p:nvPr/>
        </p:nvSpPr>
        <p:spPr>
          <a:xfrm>
            <a:off x="14108513" y="2494645"/>
            <a:ext cx="1013547" cy="1013547"/>
          </a:xfrm>
          <a:custGeom>
            <a:rect b="b" l="l" r="r" t="t"/>
            <a:pathLst>
              <a:path extrusionOk="0" h="1013547" w="1013547">
                <a:moveTo>
                  <a:pt x="0" y="0"/>
                </a:moveTo>
                <a:lnTo>
                  <a:pt x="1013547" y="0"/>
                </a:lnTo>
                <a:lnTo>
                  <a:pt x="1013547" y="1013547"/>
                </a:lnTo>
                <a:lnTo>
                  <a:pt x="0" y="1013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37"/>
          <p:cNvSpPr/>
          <p:nvPr/>
        </p:nvSpPr>
        <p:spPr>
          <a:xfrm>
            <a:off x="16325378" y="5885761"/>
            <a:ext cx="1136091" cy="1136091"/>
          </a:xfrm>
          <a:custGeom>
            <a:rect b="b" l="l" r="r" t="t"/>
            <a:pathLst>
              <a:path extrusionOk="0" h="1136091" w="1136091">
                <a:moveTo>
                  <a:pt x="0" y="0"/>
                </a:moveTo>
                <a:lnTo>
                  <a:pt x="1136091" y="0"/>
                </a:lnTo>
                <a:lnTo>
                  <a:pt x="1136091" y="1136091"/>
                </a:lnTo>
                <a:lnTo>
                  <a:pt x="0" y="1136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37"/>
          <p:cNvSpPr/>
          <p:nvPr/>
        </p:nvSpPr>
        <p:spPr>
          <a:xfrm>
            <a:off x="16891106" y="2494645"/>
            <a:ext cx="736389" cy="736389"/>
          </a:xfrm>
          <a:custGeom>
            <a:rect b="b" l="l" r="r" t="t"/>
            <a:pathLst>
              <a:path extrusionOk="0" h="736389" w="736389">
                <a:moveTo>
                  <a:pt x="0" y="0"/>
                </a:moveTo>
                <a:lnTo>
                  <a:pt x="736388" y="0"/>
                </a:lnTo>
                <a:lnTo>
                  <a:pt x="736388" y="736388"/>
                </a:lnTo>
                <a:lnTo>
                  <a:pt x="0" y="736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37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</a:t>
            </a:r>
            <a:endParaRPr/>
          </a:p>
        </p:txBody>
      </p:sp>
      <p:sp>
        <p:nvSpPr>
          <p:cNvPr id="472" name="Google Shape;472;p37"/>
          <p:cNvSpPr txBox="1"/>
          <p:nvPr/>
        </p:nvSpPr>
        <p:spPr>
          <a:xfrm>
            <a:off x="10251736" y="3780794"/>
            <a:ext cx="2977778" cy="297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Click the Button in the Components to Change its Properties</a:t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>
            <a:off x="16251813" y="2624764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1" y="0"/>
                </a:lnTo>
                <a:lnTo>
                  <a:pt x="641611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8"/>
          <p:cNvSpPr/>
          <p:nvPr/>
        </p:nvSpPr>
        <p:spPr>
          <a:xfrm>
            <a:off x="1126801" y="1191471"/>
            <a:ext cx="16500693" cy="8806324"/>
          </a:xfrm>
          <a:custGeom>
            <a:rect b="b" l="l" r="r" t="t"/>
            <a:pathLst>
              <a:path extrusionOk="0" h="8806324" w="16500693">
                <a:moveTo>
                  <a:pt x="0" y="0"/>
                </a:moveTo>
                <a:lnTo>
                  <a:pt x="16500693" y="0"/>
                </a:lnTo>
                <a:lnTo>
                  <a:pt x="16500693" y="8806324"/>
                </a:lnTo>
                <a:lnTo>
                  <a:pt x="0" y="880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5396"/>
            </a:stretch>
          </a:blipFill>
          <a:ln>
            <a:noFill/>
          </a:ln>
        </p:spPr>
      </p:sp>
      <p:sp>
        <p:nvSpPr>
          <p:cNvPr id="480" name="Google Shape;480;p38"/>
          <p:cNvSpPr/>
          <p:nvPr/>
        </p:nvSpPr>
        <p:spPr>
          <a:xfrm rot="-2568742">
            <a:off x="5439089" y="2663729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38"/>
          <p:cNvSpPr/>
          <p:nvPr/>
        </p:nvSpPr>
        <p:spPr>
          <a:xfrm>
            <a:off x="7678876" y="4291405"/>
            <a:ext cx="9371361" cy="2060050"/>
          </a:xfrm>
          <a:custGeom>
            <a:rect b="b" l="l" r="r" t="t"/>
            <a:pathLst>
              <a:path extrusionOk="0" h="2060050" w="9371361">
                <a:moveTo>
                  <a:pt x="0" y="0"/>
                </a:moveTo>
                <a:lnTo>
                  <a:pt x="9371360" y="0"/>
                </a:lnTo>
                <a:lnTo>
                  <a:pt x="9371360" y="2060050"/>
                </a:lnTo>
                <a:lnTo>
                  <a:pt x="0" y="206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34716" l="-116015" r="-204223" t="-440436"/>
            </a:stretch>
          </a:blipFill>
          <a:ln>
            <a:noFill/>
          </a:ln>
        </p:spPr>
      </p:sp>
      <p:sp>
        <p:nvSpPr>
          <p:cNvPr id="482" name="Google Shape;482;p38"/>
          <p:cNvSpPr/>
          <p:nvPr/>
        </p:nvSpPr>
        <p:spPr>
          <a:xfrm>
            <a:off x="6347585" y="2978709"/>
            <a:ext cx="801855" cy="801855"/>
          </a:xfrm>
          <a:custGeom>
            <a:rect b="b" l="l" r="r" t="t"/>
            <a:pathLst>
              <a:path extrusionOk="0" h="801855" w="801855">
                <a:moveTo>
                  <a:pt x="0" y="0"/>
                </a:moveTo>
                <a:lnTo>
                  <a:pt x="801855" y="0"/>
                </a:lnTo>
                <a:lnTo>
                  <a:pt x="801855" y="801855"/>
                </a:lnTo>
                <a:lnTo>
                  <a:pt x="0" y="801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38"/>
          <p:cNvSpPr/>
          <p:nvPr/>
        </p:nvSpPr>
        <p:spPr>
          <a:xfrm>
            <a:off x="12182391" y="6940736"/>
            <a:ext cx="1136091" cy="1136091"/>
          </a:xfrm>
          <a:custGeom>
            <a:rect b="b" l="l" r="r" t="t"/>
            <a:pathLst>
              <a:path extrusionOk="0" h="1136091" w="1136091">
                <a:moveTo>
                  <a:pt x="0" y="0"/>
                </a:moveTo>
                <a:lnTo>
                  <a:pt x="1136091" y="0"/>
                </a:lnTo>
                <a:lnTo>
                  <a:pt x="1136091" y="1136091"/>
                </a:lnTo>
                <a:lnTo>
                  <a:pt x="0" y="1136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4" name="Google Shape;484;p38"/>
          <p:cNvSpPr/>
          <p:nvPr/>
        </p:nvSpPr>
        <p:spPr>
          <a:xfrm>
            <a:off x="14013734" y="3379637"/>
            <a:ext cx="736389" cy="736389"/>
          </a:xfrm>
          <a:custGeom>
            <a:rect b="b" l="l" r="r" t="t"/>
            <a:pathLst>
              <a:path extrusionOk="0" h="736389" w="736389">
                <a:moveTo>
                  <a:pt x="0" y="0"/>
                </a:moveTo>
                <a:lnTo>
                  <a:pt x="736389" y="0"/>
                </a:lnTo>
                <a:lnTo>
                  <a:pt x="736389" y="736388"/>
                </a:lnTo>
                <a:lnTo>
                  <a:pt x="0" y="736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85" name="Google Shape;485;p38"/>
          <p:cNvCxnSpPr/>
          <p:nvPr/>
        </p:nvCxnSpPr>
        <p:spPr>
          <a:xfrm>
            <a:off x="2513774" y="6884855"/>
            <a:ext cx="9405841" cy="62392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6" name="Google Shape;486;p38"/>
          <p:cNvCxnSpPr/>
          <p:nvPr/>
        </p:nvCxnSpPr>
        <p:spPr>
          <a:xfrm flipH="1">
            <a:off x="12749176" y="5974383"/>
            <a:ext cx="1261" cy="68903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7" name="Google Shape;487;p38"/>
          <p:cNvCxnSpPr/>
          <p:nvPr/>
        </p:nvCxnSpPr>
        <p:spPr>
          <a:xfrm>
            <a:off x="2262286" y="3780564"/>
            <a:ext cx="11751417" cy="1905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88" name="Google Shape;488;p38"/>
          <p:cNvCxnSpPr/>
          <p:nvPr/>
        </p:nvCxnSpPr>
        <p:spPr>
          <a:xfrm flipH="1">
            <a:off x="14400979" y="4291440"/>
            <a:ext cx="1261" cy="68903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89" name="Google Shape;489;p38"/>
          <p:cNvSpPr/>
          <p:nvPr/>
        </p:nvSpPr>
        <p:spPr>
          <a:xfrm rot="-1616920">
            <a:off x="16480868" y="2460236"/>
            <a:ext cx="641610" cy="1036946"/>
          </a:xfrm>
          <a:custGeom>
            <a:rect b="b" l="l" r="r" t="t"/>
            <a:pathLst>
              <a:path extrusionOk="0" h="1036946" w="641610">
                <a:moveTo>
                  <a:pt x="0" y="0"/>
                </a:moveTo>
                <a:lnTo>
                  <a:pt x="641610" y="0"/>
                </a:lnTo>
                <a:lnTo>
                  <a:pt x="641610" y="1036946"/>
                </a:lnTo>
                <a:lnTo>
                  <a:pt x="0" y="1036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38"/>
          <p:cNvSpPr/>
          <p:nvPr/>
        </p:nvSpPr>
        <p:spPr>
          <a:xfrm>
            <a:off x="16522911" y="3555016"/>
            <a:ext cx="736389" cy="736389"/>
          </a:xfrm>
          <a:custGeom>
            <a:rect b="b" l="l" r="r" t="t"/>
            <a:pathLst>
              <a:path extrusionOk="0" h="736389" w="736389">
                <a:moveTo>
                  <a:pt x="0" y="0"/>
                </a:moveTo>
                <a:lnTo>
                  <a:pt x="736389" y="0"/>
                </a:lnTo>
                <a:lnTo>
                  <a:pt x="736389" y="736389"/>
                </a:lnTo>
                <a:lnTo>
                  <a:pt x="0" y="7363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38"/>
          <p:cNvSpPr txBox="1"/>
          <p:nvPr/>
        </p:nvSpPr>
        <p:spPr>
          <a:xfrm>
            <a:off x="960776" y="174632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 APP INVENTOR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39"/>
          <p:cNvSpPr/>
          <p:nvPr/>
        </p:nvSpPr>
        <p:spPr>
          <a:xfrm>
            <a:off x="8336025" y="1592563"/>
            <a:ext cx="7304794" cy="7101883"/>
          </a:xfrm>
          <a:custGeom>
            <a:rect b="b" l="l" r="r" t="t"/>
            <a:pathLst>
              <a:path extrusionOk="0" h="9018264" w="9018264">
                <a:moveTo>
                  <a:pt x="0" y="0"/>
                </a:moveTo>
                <a:lnTo>
                  <a:pt x="9018264" y="0"/>
                </a:lnTo>
                <a:lnTo>
                  <a:pt x="9018264" y="9018263"/>
                </a:lnTo>
                <a:lnTo>
                  <a:pt x="0" y="9018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39"/>
          <p:cNvSpPr txBox="1"/>
          <p:nvPr/>
        </p:nvSpPr>
        <p:spPr>
          <a:xfrm>
            <a:off x="830559" y="256018"/>
            <a:ext cx="13789347" cy="85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Activity 1</a:t>
            </a:r>
            <a:endParaRPr/>
          </a:p>
        </p:txBody>
      </p:sp>
      <p:sp>
        <p:nvSpPr>
          <p:cNvPr id="499" name="Google Shape;499;p39"/>
          <p:cNvSpPr txBox="1"/>
          <p:nvPr/>
        </p:nvSpPr>
        <p:spPr>
          <a:xfrm>
            <a:off x="667788" y="1644494"/>
            <a:ext cx="5525901" cy="463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AutoNum type="arabicPeriod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 an app in Playstore/appstore called “MIT AI2 Companion”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AutoNum type="arabicPeriod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Scan the QR Code and access the lab instructions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4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4" name="Google Shape;124;p4"/>
          <p:cNvSpPr txBox="1"/>
          <p:nvPr/>
        </p:nvSpPr>
        <p:spPr>
          <a:xfrm>
            <a:off x="6851418" y="624311"/>
            <a:ext cx="10963306" cy="10589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What are Web Technologies?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7ED9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technologies are the tools and techniques used to create websites and web-based applications that users access through a web browser (like Google Chrome, Mozilla Firefox, or Safari). </a:t>
            </a:r>
            <a:endParaRPr/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technologies allow information and services to be delivered over the Internet without needing to install a separate app.</a:t>
            </a:r>
            <a:endParaRPr/>
          </a:p>
          <a:p>
            <a:pPr indent="0" lvl="0" marL="0" marR="0" rtl="0" algn="l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6" name="Google Shape;126;p4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0122" r="-20122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7" name="Google Shape;127;p4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Web, Mobile, and Emerging Technologies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5" name="Google Shape;505;p40"/>
          <p:cNvSpPr txBox="1"/>
          <p:nvPr/>
        </p:nvSpPr>
        <p:spPr>
          <a:xfrm>
            <a:off x="830559" y="256018"/>
            <a:ext cx="13789347" cy="25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Ethical and Legal Considerations in App Development (Data Privacy, Accessibility)</a:t>
            </a:r>
            <a:endParaRPr/>
          </a:p>
        </p:txBody>
      </p:sp>
      <p:sp>
        <p:nvSpPr>
          <p:cNvPr id="506" name="Google Shape;506;p40"/>
          <p:cNvSpPr txBox="1"/>
          <p:nvPr/>
        </p:nvSpPr>
        <p:spPr>
          <a:xfrm>
            <a:off x="830559" y="3141988"/>
            <a:ext cx="16366449" cy="200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help students understand their responsibilities as future app developers—not just in terms of coding, but in making decisions that respect people’s rights, safety, and dignity.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41"/>
          <p:cNvSpPr/>
          <p:nvPr/>
        </p:nvSpPr>
        <p:spPr>
          <a:xfrm>
            <a:off x="-4233966" y="2629584"/>
            <a:ext cx="11334408" cy="6375605"/>
          </a:xfrm>
          <a:custGeom>
            <a:rect b="b" l="l" r="r" t="t"/>
            <a:pathLst>
              <a:path extrusionOk="0" h="6375605" w="11334408">
                <a:moveTo>
                  <a:pt x="0" y="0"/>
                </a:moveTo>
                <a:lnTo>
                  <a:pt x="11334408" y="0"/>
                </a:lnTo>
                <a:lnTo>
                  <a:pt x="11334408" y="6375604"/>
                </a:lnTo>
                <a:lnTo>
                  <a:pt x="0" y="6375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3" name="Google Shape;513;p41"/>
          <p:cNvSpPr txBox="1"/>
          <p:nvPr/>
        </p:nvSpPr>
        <p:spPr>
          <a:xfrm>
            <a:off x="268148" y="255387"/>
            <a:ext cx="14251280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Ethical and Legal Considerations in App Development (Data Privacy, Accessibility)</a:t>
            </a:r>
            <a:endParaRPr/>
          </a:p>
        </p:txBody>
      </p:sp>
      <p:sp>
        <p:nvSpPr>
          <p:cNvPr id="514" name="Google Shape;514;p41"/>
          <p:cNvSpPr txBox="1"/>
          <p:nvPr/>
        </p:nvSpPr>
        <p:spPr>
          <a:xfrm>
            <a:off x="1693672" y="1514278"/>
            <a:ext cx="4614383" cy="722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Data Privacy</a:t>
            </a:r>
            <a:endParaRPr/>
          </a:p>
        </p:txBody>
      </p:sp>
      <p:sp>
        <p:nvSpPr>
          <p:cNvPr id="515" name="Google Shape;515;p41"/>
          <p:cNvSpPr txBox="1"/>
          <p:nvPr/>
        </p:nvSpPr>
        <p:spPr>
          <a:xfrm>
            <a:off x="7520446" y="1367784"/>
            <a:ext cx="10164874" cy="8573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 protecting personal information that users share with your app. This includes names, phone numbers, addresses, passwords, photos, GPS location, payment info, and more.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is it important?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Users trust your app with their information. If that data gets stolen, leaked, or misused, it can lead to identity theft, scams, or even real-life danger.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/>
          <p:nvPr/>
        </p:nvSpPr>
        <p:spPr>
          <a:xfrm>
            <a:off x="-678991" y="6451560"/>
            <a:ext cx="19645981" cy="4007733"/>
          </a:xfrm>
          <a:custGeom>
            <a:rect b="b" l="l" r="r" t="t"/>
            <a:pathLst>
              <a:path extrusionOk="0" h="4007733" w="19645981">
                <a:moveTo>
                  <a:pt x="0" y="0"/>
                </a:moveTo>
                <a:lnTo>
                  <a:pt x="19645982" y="0"/>
                </a:lnTo>
                <a:lnTo>
                  <a:pt x="19645982" y="4007733"/>
                </a:lnTo>
                <a:lnTo>
                  <a:pt x="0" y="4007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3237" l="0" r="0" t="-113529"/>
            </a:stretch>
          </a:blipFill>
          <a:ln>
            <a:noFill/>
          </a:ln>
        </p:spPr>
      </p:sp>
      <p:sp>
        <p:nvSpPr>
          <p:cNvPr id="521" name="Google Shape;521;p42"/>
          <p:cNvSpPr txBox="1"/>
          <p:nvPr/>
        </p:nvSpPr>
        <p:spPr>
          <a:xfrm>
            <a:off x="268148" y="255387"/>
            <a:ext cx="14251280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Ethical and Legal Considerations in App Development (Data Privacy, Accessibility)</a:t>
            </a:r>
            <a:endParaRPr/>
          </a:p>
        </p:txBody>
      </p:sp>
      <p:sp>
        <p:nvSpPr>
          <p:cNvPr id="522" name="Google Shape;522;p42"/>
          <p:cNvSpPr txBox="1"/>
          <p:nvPr/>
        </p:nvSpPr>
        <p:spPr>
          <a:xfrm>
            <a:off x="483999" y="1489464"/>
            <a:ext cx="17066364" cy="5287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developers must do: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Minimize data collection: Only ask for what’s truly necessary (don’t collect birthdays if you just need an email).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Encrypt data: Protect stored or transmitted data from hackers.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Ask for permission: Always ask users before accessing sensitive information like location, contacts, or camera.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Give control: Let users edit or delete their data if they want.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/>
        </p:nvSpPr>
        <p:spPr>
          <a:xfrm>
            <a:off x="268148" y="255387"/>
            <a:ext cx="14251280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Ethical and Legal Considerations in App Development (Data Privacy, Accessibility)</a:t>
            </a:r>
            <a:endParaRPr/>
          </a:p>
        </p:txBody>
      </p:sp>
      <p:sp>
        <p:nvSpPr>
          <p:cNvPr id="528" name="Google Shape;528;p43"/>
          <p:cNvSpPr txBox="1"/>
          <p:nvPr/>
        </p:nvSpPr>
        <p:spPr>
          <a:xfrm>
            <a:off x="610818" y="1554573"/>
            <a:ext cx="15520040" cy="39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Legal Compliance: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Privacy Act of 2012 (Philippines):</a:t>
            </a:r>
            <a:endParaRPr/>
          </a:p>
          <a:p>
            <a:pPr indent="-575811" lvl="2" marL="1727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⚬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Sets rules for collecting, processing, and storing personal data.</a:t>
            </a:r>
            <a:endParaRPr/>
          </a:p>
          <a:p>
            <a:pPr indent="-575811" lvl="2" marL="1727432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⚬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Violators may face legal action and penalties.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795772" y="5253100"/>
            <a:ext cx="15520040" cy="200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your app asks to access a user's photos, you must explain why and let them say "yes" or "no."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/>
          <p:nvPr/>
        </p:nvSpPr>
        <p:spPr>
          <a:xfrm>
            <a:off x="-3867225" y="3329345"/>
            <a:ext cx="13011225" cy="8229600"/>
          </a:xfrm>
          <a:custGeom>
            <a:rect b="b" l="l" r="r" t="t"/>
            <a:pathLst>
              <a:path extrusionOk="0" h="8229600" w="13011225">
                <a:moveTo>
                  <a:pt x="0" y="0"/>
                </a:moveTo>
                <a:lnTo>
                  <a:pt x="13011225" y="0"/>
                </a:lnTo>
                <a:lnTo>
                  <a:pt x="1301122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44"/>
          <p:cNvSpPr txBox="1"/>
          <p:nvPr/>
        </p:nvSpPr>
        <p:spPr>
          <a:xfrm>
            <a:off x="268148" y="255387"/>
            <a:ext cx="14251280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Ethical and Legal Considerations in App Development (Data Privacy, Accessibility)</a:t>
            </a:r>
            <a:endParaRPr/>
          </a:p>
        </p:txBody>
      </p:sp>
      <p:sp>
        <p:nvSpPr>
          <p:cNvPr id="536" name="Google Shape;536;p44"/>
          <p:cNvSpPr txBox="1"/>
          <p:nvPr/>
        </p:nvSpPr>
        <p:spPr>
          <a:xfrm>
            <a:off x="610818" y="1554573"/>
            <a:ext cx="15520040" cy="6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 Ethical Concerns</a:t>
            </a:r>
            <a:endParaRPr/>
          </a:p>
        </p:txBody>
      </p:sp>
      <p:sp>
        <p:nvSpPr>
          <p:cNvPr id="537" name="Google Shape;537;p44"/>
          <p:cNvSpPr txBox="1"/>
          <p:nvPr/>
        </p:nvSpPr>
        <p:spPr>
          <a:xfrm>
            <a:off x="9514391" y="2928767"/>
            <a:ext cx="7088502" cy="6602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Intellectual Property (IP)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Don’t copy designs, icons, code, or ideas from other apps without permission.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Respect copyright and licenses.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Give credit if you use open-source materials.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/>
          <p:nvPr/>
        </p:nvSpPr>
        <p:spPr>
          <a:xfrm>
            <a:off x="8018544" y="2746859"/>
            <a:ext cx="9768402" cy="6154093"/>
          </a:xfrm>
          <a:custGeom>
            <a:rect b="b" l="l" r="r" t="t"/>
            <a:pathLst>
              <a:path extrusionOk="0" h="6154093" w="9768402">
                <a:moveTo>
                  <a:pt x="0" y="0"/>
                </a:moveTo>
                <a:lnTo>
                  <a:pt x="9768402" y="0"/>
                </a:lnTo>
                <a:lnTo>
                  <a:pt x="9768402" y="6154094"/>
                </a:lnTo>
                <a:lnTo>
                  <a:pt x="0" y="6154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45"/>
          <p:cNvSpPr txBox="1"/>
          <p:nvPr/>
        </p:nvSpPr>
        <p:spPr>
          <a:xfrm>
            <a:off x="268148" y="255387"/>
            <a:ext cx="14251280" cy="104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Ethical and Legal Considerations in App Development (Data Privacy, Accessibility)</a:t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610818" y="1554573"/>
            <a:ext cx="15520040" cy="68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 Ethical Concerns</a:t>
            </a:r>
            <a:endParaRPr/>
          </a:p>
        </p:txBody>
      </p:sp>
      <p:sp>
        <p:nvSpPr>
          <p:cNvPr id="545" name="Google Shape;545;p45"/>
          <p:cNvSpPr txBox="1"/>
          <p:nvPr/>
        </p:nvSpPr>
        <p:spPr>
          <a:xfrm>
            <a:off x="610818" y="2489285"/>
            <a:ext cx="7088502" cy="7259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Transparency and Honesty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 upfront about what your app does.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Don’t include hidden trackers, data collection, or “dark patterns” that trick users.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 users know if something is an ad or a paid feature.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1" name="Google Shape;551;p46"/>
          <p:cNvSpPr/>
          <p:nvPr/>
        </p:nvSpPr>
        <p:spPr>
          <a:xfrm>
            <a:off x="11605915" y="1325227"/>
            <a:ext cx="7250534" cy="8229600"/>
          </a:xfrm>
          <a:custGeom>
            <a:rect b="b" l="l" r="r" t="t"/>
            <a:pathLst>
              <a:path extrusionOk="0" h="8229600" w="7250534">
                <a:moveTo>
                  <a:pt x="0" y="0"/>
                </a:moveTo>
                <a:lnTo>
                  <a:pt x="7250533" y="0"/>
                </a:lnTo>
                <a:lnTo>
                  <a:pt x="72505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0042" r="0" t="0"/>
            </a:stretch>
          </a:blipFill>
          <a:ln>
            <a:noFill/>
          </a:ln>
        </p:spPr>
      </p:sp>
      <p:sp>
        <p:nvSpPr>
          <p:cNvPr id="552" name="Google Shape;552;p46"/>
          <p:cNvSpPr txBox="1"/>
          <p:nvPr/>
        </p:nvSpPr>
        <p:spPr>
          <a:xfrm>
            <a:off x="830559" y="256018"/>
            <a:ext cx="13789347" cy="1682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to SDLC (Software Development Life Cycle)</a:t>
            </a:r>
            <a:endParaRPr/>
          </a:p>
        </p:txBody>
      </p:sp>
      <p:sp>
        <p:nvSpPr>
          <p:cNvPr id="553" name="Google Shape;553;p46"/>
          <p:cNvSpPr txBox="1"/>
          <p:nvPr/>
        </p:nvSpPr>
        <p:spPr>
          <a:xfrm>
            <a:off x="830559" y="2295512"/>
            <a:ext cx="10295100" cy="8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SDLC is a structured process that developers follow to create high-quality software or applications in a systematic and efficient way.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Think of it like building a house—you don’t just start hammering wood. You plan, design, build, test, and maintain it properly. That’s exactly what SDLC does for apps and software.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9" name="Google Shape;559;p47"/>
          <p:cNvSpPr/>
          <p:nvPr/>
        </p:nvSpPr>
        <p:spPr>
          <a:xfrm>
            <a:off x="11605915" y="1325227"/>
            <a:ext cx="7250534" cy="8229600"/>
          </a:xfrm>
          <a:custGeom>
            <a:rect b="b" l="l" r="r" t="t"/>
            <a:pathLst>
              <a:path extrusionOk="0" h="8229600" w="7250534">
                <a:moveTo>
                  <a:pt x="0" y="0"/>
                </a:moveTo>
                <a:lnTo>
                  <a:pt x="7250533" y="0"/>
                </a:lnTo>
                <a:lnTo>
                  <a:pt x="72505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0042" r="0" t="0"/>
            </a:stretch>
          </a:blipFill>
          <a:ln>
            <a:noFill/>
          </a:ln>
        </p:spPr>
      </p:sp>
      <p:sp>
        <p:nvSpPr>
          <p:cNvPr id="560" name="Google Shape;560;p47"/>
          <p:cNvSpPr txBox="1"/>
          <p:nvPr/>
        </p:nvSpPr>
        <p:spPr>
          <a:xfrm>
            <a:off x="830559" y="256018"/>
            <a:ext cx="13789347" cy="1682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to SDLC (Software Development Life Cycle)</a:t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830559" y="2175137"/>
            <a:ext cx="10295091" cy="7259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SDLC is a structured process that developers follow to create high-quality software or applications in a systematic and efficient way.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Think of it like building a house—you don’t just start hammering wood. You plan, design, build, test, and maintain it properly. That’s exactly what SDLC does for apps and software.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/>
          <p:nvPr/>
        </p:nvSpPr>
        <p:spPr>
          <a:xfrm>
            <a:off x="-1111144" y="2245227"/>
            <a:ext cx="8700257" cy="5796546"/>
          </a:xfrm>
          <a:custGeom>
            <a:rect b="b" l="l" r="r" t="t"/>
            <a:pathLst>
              <a:path extrusionOk="0" h="5796546" w="8700257">
                <a:moveTo>
                  <a:pt x="0" y="0"/>
                </a:moveTo>
                <a:lnTo>
                  <a:pt x="8700257" y="0"/>
                </a:lnTo>
                <a:lnTo>
                  <a:pt x="8700257" y="5796546"/>
                </a:lnTo>
                <a:lnTo>
                  <a:pt x="0" y="5796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48"/>
          <p:cNvSpPr txBox="1"/>
          <p:nvPr/>
        </p:nvSpPr>
        <p:spPr>
          <a:xfrm>
            <a:off x="463473" y="597206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Introduction to SDLC (Software Development Life Cycle)</a:t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7854127" y="1707984"/>
            <a:ext cx="10311368" cy="7259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is SDLC Important?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✅ 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Makes development organized and predictable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✅ Saves time, money, and effort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✅ Helps the team understand what to build and how to build it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✅ Reduces errors, miscommunication, and rework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✅ Ensures the app truly solves the user's problem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/>
          <p:nvPr/>
        </p:nvSpPr>
        <p:spPr>
          <a:xfrm>
            <a:off x="463473" y="597206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 Introduction to SDLC (Software Development Life Cycle)</a:t>
            </a:r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1318872" y="1333611"/>
            <a:ext cx="15650256" cy="8573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Stages of the SDLC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 are the 7 main stages of the SDLC explained simply: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Planning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Identify the need or problem; set goals.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 Analysis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Gather requirements from users and stakeholders.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– Create wireframes, flowcharts, or mockups of the app.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Start coding or building the app.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Check for bugs or issues; ensure everything works correctly.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Release the app to users.</a:t>
            </a:r>
            <a:endParaRPr/>
          </a:p>
          <a:p>
            <a:pPr indent="-431858" lvl="1" marL="863716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Maintenance</a:t>
            </a:r>
            <a:r>
              <a:rPr b="0" i="0" lang="en-US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– Update the app, fix bugs, add features.</a:t>
            </a:r>
            <a:endParaRPr/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5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4" name="Google Shape;134;p5"/>
          <p:cNvSpPr txBox="1"/>
          <p:nvPr/>
        </p:nvSpPr>
        <p:spPr>
          <a:xfrm>
            <a:off x="6590984" y="1325752"/>
            <a:ext cx="11223739" cy="788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Characteristics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Accessible through browsers – No need to download anything. Just type the URL (like </a:t>
            </a:r>
            <a:r>
              <a:rPr b="0" i="0" lang="en-US" sz="4200" u="sng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www.facebook.com</a:t>
            </a: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and you're in.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6" name="Google Shape;136;p5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450" r="-24449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7" name="Google Shape;137;p5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6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4" name="Google Shape;144;p6"/>
          <p:cNvSpPr txBox="1"/>
          <p:nvPr/>
        </p:nvSpPr>
        <p:spPr>
          <a:xfrm>
            <a:off x="6477044" y="627921"/>
            <a:ext cx="11223600" cy="9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Characteristics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300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Works on all devices – You can access web apps from laptops, desktops, tablets, or phones.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Requires internet connection – Most web apps need a connection to function properly.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6" name="Google Shape;146;p6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828" r="-18828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7" name="Google Shape;147;p6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7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4" name="Google Shape;154;p7"/>
          <p:cNvSpPr txBox="1"/>
          <p:nvPr/>
        </p:nvSpPr>
        <p:spPr>
          <a:xfrm>
            <a:off x="6477044" y="627921"/>
            <a:ext cx="11223739" cy="8560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Technologies Used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HTML (HyperText Markup Language)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skeleton of the web. It structures the content (text, images, links).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Creating paragraphs, headings, buttons.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6" name="Google Shape;156;p7"/>
          <p:cNvSpPr/>
          <p:nvPr/>
        </p:nvSpPr>
        <p:spPr>
          <a:xfrm>
            <a:off x="768266" y="1646075"/>
            <a:ext cx="5708383" cy="533387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291" r="-12291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7" name="Google Shape;157;p7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8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4" name="Google Shape;164;p8"/>
          <p:cNvSpPr txBox="1"/>
          <p:nvPr/>
        </p:nvSpPr>
        <p:spPr>
          <a:xfrm>
            <a:off x="6477044" y="627921"/>
            <a:ext cx="11223739" cy="9236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Technologies Used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 (Cascading Style Sheets)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design part. It controls how things look (colors, fonts, layout).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Making a red button, centering text.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6" name="Google Shape;166;p8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39981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7" name="Google Shape;167;p8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-789533" y="8076827"/>
            <a:ext cx="19645981" cy="4420346"/>
          </a:xfrm>
          <a:custGeom>
            <a:rect b="b" l="l" r="r" t="t"/>
            <a:pathLst>
              <a:path extrusionOk="0" h="4420346" w="19645981">
                <a:moveTo>
                  <a:pt x="0" y="0"/>
                </a:moveTo>
                <a:lnTo>
                  <a:pt x="19645981" y="0"/>
                </a:lnTo>
                <a:lnTo>
                  <a:pt x="19645981" y="4420346"/>
                </a:lnTo>
                <a:lnTo>
                  <a:pt x="0" y="4420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9"/>
          <p:cNvSpPr/>
          <p:nvPr/>
        </p:nvSpPr>
        <p:spPr>
          <a:xfrm rot="10800000">
            <a:off x="4278774" y="4897752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4" name="Google Shape;174;p9"/>
          <p:cNvSpPr txBox="1"/>
          <p:nvPr/>
        </p:nvSpPr>
        <p:spPr>
          <a:xfrm>
            <a:off x="6639815" y="753225"/>
            <a:ext cx="11223739" cy="99127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00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96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 Technologies Used</a:t>
            </a:r>
            <a:endParaRPr/>
          </a:p>
          <a:p>
            <a:pPr indent="0" lvl="0" marL="0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1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3447" lvl="1" marL="906895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brain or interactivity. It makes the page respond to user actions.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Example: Clicking a button to show a popup, or dynamically loading data.</a:t>
            </a:r>
            <a:endParaRPr/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01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6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768266" y="724650"/>
            <a:ext cx="2471673" cy="2697056"/>
          </a:xfrm>
          <a:custGeom>
            <a:rect b="b" l="l" r="r" t="t"/>
            <a:pathLst>
              <a:path extrusionOk="0" h="700904" w="642332">
                <a:moveTo>
                  <a:pt x="203200" y="0"/>
                </a:moveTo>
                <a:lnTo>
                  <a:pt x="642332" y="0"/>
                </a:lnTo>
                <a:lnTo>
                  <a:pt x="439132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6862"/>
                </a:srgbClr>
              </a:gs>
              <a:gs pos="100000">
                <a:srgbClr val="3533CD">
                  <a:alpha val="76862"/>
                </a:srgbClr>
              </a:gs>
            </a:gsLst>
            <a:lin ang="0" scaled="0"/>
          </a:gradFill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6" name="Google Shape;176;p9"/>
          <p:cNvSpPr/>
          <p:nvPr/>
        </p:nvSpPr>
        <p:spPr>
          <a:xfrm>
            <a:off x="768266" y="1646075"/>
            <a:ext cx="5708778" cy="5334249"/>
          </a:xfrm>
          <a:custGeom>
            <a:rect b="b" l="l" r="r" t="t"/>
            <a:pathLst>
              <a:path extrusionOk="0" h="700904" w="750116">
                <a:moveTo>
                  <a:pt x="203200" y="0"/>
                </a:moveTo>
                <a:lnTo>
                  <a:pt x="750116" y="0"/>
                </a:lnTo>
                <a:lnTo>
                  <a:pt x="546916" y="700904"/>
                </a:lnTo>
                <a:lnTo>
                  <a:pt x="0" y="700904"/>
                </a:lnTo>
                <a:lnTo>
                  <a:pt x="2032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40244" t="0"/>
            </a:stretch>
          </a:blipFill>
          <a:ln cap="sq" cmpd="sng" w="28575">
            <a:solidFill>
              <a:srgbClr val="1C40A6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7" name="Google Shape;177;p9"/>
          <p:cNvSpPr txBox="1"/>
          <p:nvPr/>
        </p:nvSpPr>
        <p:spPr>
          <a:xfrm>
            <a:off x="3372270" y="743700"/>
            <a:ext cx="14251280" cy="5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00" u="none" cap="none" strike="noStrike">
                <a:solidFill>
                  <a:srgbClr val="7ED957"/>
                </a:solidFill>
                <a:latin typeface="Poppins"/>
                <a:ea typeface="Poppins"/>
                <a:cs typeface="Poppins"/>
                <a:sym typeface="Poppins"/>
              </a:rPr>
              <a:t>Web Technologies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